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72" r:id="rId4"/>
    <p:sldId id="260" r:id="rId5"/>
    <p:sldId id="282" r:id="rId6"/>
    <p:sldId id="271" r:id="rId7"/>
    <p:sldId id="273" r:id="rId8"/>
    <p:sldId id="262" r:id="rId9"/>
    <p:sldId id="274" r:id="rId10"/>
    <p:sldId id="269" r:id="rId11"/>
    <p:sldId id="263" r:id="rId12"/>
    <p:sldId id="279" r:id="rId13"/>
    <p:sldId id="284" r:id="rId14"/>
    <p:sldId id="289" r:id="rId15"/>
    <p:sldId id="286" r:id="rId16"/>
    <p:sldId id="287" r:id="rId17"/>
    <p:sldId id="288" r:id="rId18"/>
    <p:sldId id="290" r:id="rId19"/>
    <p:sldId id="275" r:id="rId20"/>
    <p:sldId id="265" r:id="rId21"/>
    <p:sldId id="276" r:id="rId22"/>
    <p:sldId id="281" r:id="rId23"/>
    <p:sldId id="283" r:id="rId24"/>
    <p:sldId id="277" r:id="rId25"/>
    <p:sldId id="267" r:id="rId26"/>
    <p:sldId id="278" r:id="rId27"/>
    <p:sldId id="268" r:id="rId28"/>
    <p:sldId id="270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99FF"/>
    <a:srgbClr val="FF99CC"/>
    <a:srgbClr val="FFFF00"/>
    <a:srgbClr val="FF7C8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-1104" y="5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67FF-13FE-41DC-B5CD-FC8B4351DDB0}" type="datetimeFigureOut">
              <a:rPr lang="zh-CN" altLang="en-US" smtClean="0"/>
              <a:pPr/>
              <a:t>2014/12/15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5608C-DCB0-4EE9-AE98-F9E220221D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67FF-13FE-41DC-B5CD-FC8B4351DDB0}" type="datetimeFigureOut">
              <a:rPr lang="zh-CN" altLang="en-US" smtClean="0"/>
              <a:pPr/>
              <a:t>2014/12/15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5608C-DCB0-4EE9-AE98-F9E220221D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67FF-13FE-41DC-B5CD-FC8B4351DDB0}" type="datetimeFigureOut">
              <a:rPr lang="zh-CN" altLang="en-US" smtClean="0"/>
              <a:pPr/>
              <a:t>2014/12/15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5608C-DCB0-4EE9-AE98-F9E220221D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67FF-13FE-41DC-B5CD-FC8B4351DDB0}" type="datetimeFigureOut">
              <a:rPr lang="zh-CN" altLang="en-US" smtClean="0"/>
              <a:pPr/>
              <a:t>2014/12/15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5608C-DCB0-4EE9-AE98-F9E220221D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67FF-13FE-41DC-B5CD-FC8B4351DDB0}" type="datetimeFigureOut">
              <a:rPr lang="zh-CN" altLang="en-US" smtClean="0"/>
              <a:pPr/>
              <a:t>2014/12/15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5608C-DCB0-4EE9-AE98-F9E220221D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67FF-13FE-41DC-B5CD-FC8B4351DDB0}" type="datetimeFigureOut">
              <a:rPr lang="zh-CN" altLang="en-US" smtClean="0"/>
              <a:pPr/>
              <a:t>2014/12/15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5608C-DCB0-4EE9-AE98-F9E220221D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67FF-13FE-41DC-B5CD-FC8B4351DDB0}" type="datetimeFigureOut">
              <a:rPr lang="zh-CN" altLang="en-US" smtClean="0"/>
              <a:pPr/>
              <a:t>2014/12/15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5608C-DCB0-4EE9-AE98-F9E220221D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67FF-13FE-41DC-B5CD-FC8B4351DDB0}" type="datetimeFigureOut">
              <a:rPr lang="zh-CN" altLang="en-US" smtClean="0"/>
              <a:pPr/>
              <a:t>2014/12/15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5608C-DCB0-4EE9-AE98-F9E220221D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67FF-13FE-41DC-B5CD-FC8B4351DDB0}" type="datetimeFigureOut">
              <a:rPr lang="zh-CN" altLang="en-US" smtClean="0"/>
              <a:pPr/>
              <a:t>2014/12/15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5608C-DCB0-4EE9-AE98-F9E220221D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67FF-13FE-41DC-B5CD-FC8B4351DDB0}" type="datetimeFigureOut">
              <a:rPr lang="zh-CN" altLang="en-US" smtClean="0"/>
              <a:pPr/>
              <a:t>2014/12/15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5608C-DCB0-4EE9-AE98-F9E220221D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67FF-13FE-41DC-B5CD-FC8B4351DDB0}" type="datetimeFigureOut">
              <a:rPr lang="zh-CN" altLang="en-US" smtClean="0"/>
              <a:pPr/>
              <a:t>2014/12/15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5608C-DCB0-4EE9-AE98-F9E220221D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167FF-13FE-41DC-B5CD-FC8B4351DDB0}" type="datetimeFigureOut">
              <a:rPr lang="zh-CN" altLang="en-US" smtClean="0"/>
              <a:pPr/>
              <a:t>2014/12/15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5608C-DCB0-4EE9-AE98-F9E220221D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.jpe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6.jpeg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2" Type="http://schemas.openxmlformats.org/officeDocument/2006/relationships/image" Target="../media/image4.jpe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openxmlformats.org/officeDocument/2006/relationships/image" Target="../media/image2.jpe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openxmlformats.org/officeDocument/2006/relationships/image" Target="../media/image6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2.jpe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2.jpe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Box 12"/>
          <p:cNvSpPr txBox="1">
            <a:spLocks noChangeArrowheads="1"/>
          </p:cNvSpPr>
          <p:nvPr/>
        </p:nvSpPr>
        <p:spPr bwMode="auto">
          <a:xfrm>
            <a:off x="4535512" y="6286520"/>
            <a:ext cx="24923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仿宋" pitchFamily="49" charset="-122"/>
                <a:ea typeface="仿宋" pitchFamily="49" charset="-122"/>
              </a:rPr>
              <a:t>上海唐巢投资有限公司</a:t>
            </a:r>
          </a:p>
        </p:txBody>
      </p:sp>
      <p:sp>
        <p:nvSpPr>
          <p:cNvPr id="2054" name="矩形 14"/>
          <p:cNvSpPr>
            <a:spLocks noChangeArrowheads="1"/>
          </p:cNvSpPr>
          <p:nvPr/>
        </p:nvSpPr>
        <p:spPr bwMode="auto">
          <a:xfrm>
            <a:off x="6964387" y="6286520"/>
            <a:ext cx="1108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荣誉出品</a:t>
            </a:r>
          </a:p>
        </p:txBody>
      </p:sp>
      <p:pic>
        <p:nvPicPr>
          <p:cNvPr id="1027" name="Picture 3" descr="C:\Users\lenovo\Desktop\唐巢人才公寓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215082"/>
          </a:xfrm>
          <a:prstGeom prst="rect">
            <a:avLst/>
          </a:prstGeom>
          <a:noFill/>
        </p:spPr>
      </p:pic>
      <p:pic>
        <p:nvPicPr>
          <p:cNvPr id="12" name="Picture 10" descr="F:\旧公司资料\唐巢\字体副本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57290" y="1214422"/>
            <a:ext cx="4419600" cy="123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000760" y="278605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华文仿宋" pitchFamily="2" charset="-122"/>
                <a:ea typeface="华文仿宋" pitchFamily="2" charset="-122"/>
              </a:rPr>
              <a:t>项目简介</a:t>
            </a:r>
            <a:endParaRPr lang="zh-CN" altLang="en-US" sz="3600" b="1" cap="all" dirty="0">
              <a:ln w="9000" cmpd="sng">
                <a:solidFill>
                  <a:schemeClr val="tx1"/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  <a:latin typeface="华文仿宋" pitchFamily="2" charset="-122"/>
              <a:ea typeface="华文仿宋" pitchFamily="2" charset="-122"/>
            </a:endParaRPr>
          </a:p>
        </p:txBody>
      </p:sp>
      <p:pic>
        <p:nvPicPr>
          <p:cNvPr id="24577" name="Picture 1" descr="D:\公司\丁云瑶\行政\二维码\微信微博尺寸\官方网站二维码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43900" y="6000768"/>
            <a:ext cx="741426" cy="733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Users\Administrator\Desktop\图片2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8596" y="357166"/>
            <a:ext cx="1574800" cy="471714"/>
          </a:xfrm>
          <a:prstGeom prst="rect">
            <a:avLst/>
          </a:prstGeom>
          <a:noFill/>
        </p:spPr>
      </p:pic>
      <p:sp>
        <p:nvSpPr>
          <p:cNvPr id="22" name="矩形 21"/>
          <p:cNvSpPr/>
          <p:nvPr/>
        </p:nvSpPr>
        <p:spPr>
          <a:xfrm>
            <a:off x="-32" y="714356"/>
            <a:ext cx="3428992" cy="928694"/>
          </a:xfrm>
          <a:prstGeom prst="rect">
            <a:avLst/>
          </a:prstGeom>
          <a:solidFill>
            <a:schemeClr val="tx1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solidFill>
            <a:srgbClr val="FF99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9933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28992" y="857232"/>
            <a:ext cx="48782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cap="all" dirty="0" smtClean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四种户</a:t>
            </a:r>
            <a:r>
              <a:rPr lang="zh-CN" altLang="en-US" sz="2000" b="1" cap="all" dirty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型    整租   合租    </a:t>
            </a:r>
            <a:r>
              <a:rPr lang="zh-CN" altLang="en-US" sz="2000" b="1" cap="all" dirty="0" smtClean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自由选择任</a:t>
            </a:r>
            <a:r>
              <a:rPr lang="zh-CN" altLang="en-US" sz="2000" b="1" cap="all" dirty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你</a:t>
            </a:r>
            <a:r>
              <a:rPr lang="zh-CN" altLang="en-US" sz="2000" b="1" cap="all" dirty="0" smtClean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定</a:t>
            </a:r>
            <a:endParaRPr lang="zh-CN" altLang="en-US" sz="2000" b="1" cap="all" dirty="0">
              <a:ln w="9000" cmpd="sng">
                <a:noFill/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22"/>
          <p:cNvSpPr txBox="1">
            <a:spLocks noChangeArrowheads="1"/>
          </p:cNvSpPr>
          <p:nvPr/>
        </p:nvSpPr>
        <p:spPr bwMode="auto">
          <a:xfrm>
            <a:off x="285720" y="6596414"/>
            <a:ext cx="871543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公司地址：</a:t>
            </a:r>
            <a:r>
              <a:rPr lang="zh-CN" altLang="en-US" sz="1100" dirty="0">
                <a:latin typeface="+mj-lt"/>
                <a:ea typeface="仿宋" pitchFamily="49" charset="-122"/>
              </a:rPr>
              <a:t>上海市创新西路</a:t>
            </a:r>
            <a:r>
              <a:rPr lang="en-US" altLang="zh-CN" sz="1100" dirty="0">
                <a:latin typeface="+mj-lt"/>
                <a:ea typeface="仿宋" pitchFamily="49" charset="-122"/>
              </a:rPr>
              <a:t>333</a:t>
            </a:r>
            <a:r>
              <a:rPr lang="zh-CN" altLang="en-US" sz="1100" dirty="0">
                <a:latin typeface="+mj-lt"/>
                <a:ea typeface="仿宋" pitchFamily="49" charset="-122"/>
              </a:rPr>
              <a:t>弄</a:t>
            </a:r>
            <a:r>
              <a:rPr lang="en-US" altLang="zh-CN" sz="1100" dirty="0">
                <a:latin typeface="+mj-lt"/>
                <a:ea typeface="仿宋" pitchFamily="49" charset="-122"/>
              </a:rPr>
              <a:t>46</a:t>
            </a:r>
            <a:r>
              <a:rPr lang="zh-CN" altLang="en-US" sz="1100" dirty="0">
                <a:latin typeface="+mj-lt"/>
                <a:ea typeface="仿宋" pitchFamily="49" charset="-122"/>
              </a:rPr>
              <a:t>号            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公司网址：</a:t>
            </a:r>
            <a:r>
              <a:rPr lang="en-US" sz="1100" dirty="0"/>
              <a:t>www.tangroom.com</a:t>
            </a:r>
            <a:r>
              <a:rPr lang="en-US" altLang="zh-CN" sz="1100" dirty="0">
                <a:latin typeface="仿宋" pitchFamily="49" charset="-122"/>
                <a:ea typeface="仿宋" pitchFamily="49" charset="-122"/>
              </a:rPr>
              <a:t>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咨询热线：</a:t>
            </a:r>
            <a:r>
              <a:rPr lang="en-US" altLang="zh-CN" sz="1100" dirty="0" smtClean="0">
                <a:latin typeface="+mj-lt"/>
                <a:ea typeface="仿宋" pitchFamily="49" charset="-122"/>
              </a:rPr>
              <a:t>400 6- 269 - 069</a:t>
            </a:r>
            <a:endParaRPr lang="zh-CN" altLang="en-US" sz="1100" dirty="0">
              <a:latin typeface="+mj-lt"/>
              <a:ea typeface="仿宋" pitchFamily="49" charset="-122"/>
            </a:endParaRPr>
          </a:p>
        </p:txBody>
      </p:sp>
      <p:sp>
        <p:nvSpPr>
          <p:cNvPr id="46" name="TextBox 29"/>
          <p:cNvSpPr txBox="1">
            <a:spLocks noChangeArrowheads="1"/>
          </p:cNvSpPr>
          <p:nvPr/>
        </p:nvSpPr>
        <p:spPr bwMode="auto">
          <a:xfrm>
            <a:off x="2786050" y="2022265"/>
            <a:ext cx="11144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70C0"/>
                </a:solidFill>
                <a:latin typeface="仿宋" pitchFamily="49" charset="-122"/>
                <a:ea typeface="仿宋" pitchFamily="49" charset="-122"/>
              </a:rPr>
              <a:t>一房一厅</a:t>
            </a:r>
            <a:endParaRPr lang="zh-CN" altLang="en-US" b="1" dirty="0">
              <a:solidFill>
                <a:srgbClr val="0070C0"/>
              </a:solidFill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6" name="TextBox 29"/>
          <p:cNvSpPr txBox="1">
            <a:spLocks noChangeArrowheads="1"/>
          </p:cNvSpPr>
          <p:nvPr/>
        </p:nvSpPr>
        <p:spPr bwMode="auto">
          <a:xfrm>
            <a:off x="2786050" y="2500306"/>
            <a:ext cx="189026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总建筑面积约：</a:t>
            </a:r>
            <a:r>
              <a:rPr lang="en-US" altLang="zh-CN" sz="1400" dirty="0" smtClean="0">
                <a:latin typeface="仿宋" pitchFamily="49" charset="-122"/>
                <a:ea typeface="仿宋" pitchFamily="49" charset="-122"/>
              </a:rPr>
              <a:t>58 ㎡</a:t>
            </a:r>
            <a:endParaRPr lang="zh-CN" altLang="en-US" sz="14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7" name="TextBox 29"/>
          <p:cNvSpPr txBox="1">
            <a:spLocks noChangeArrowheads="1"/>
          </p:cNvSpPr>
          <p:nvPr/>
        </p:nvSpPr>
        <p:spPr bwMode="auto">
          <a:xfrm>
            <a:off x="2786050" y="3000372"/>
            <a:ext cx="189026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整租价格：</a:t>
            </a:r>
            <a:r>
              <a:rPr lang="en-US" altLang="zh-CN" sz="1400" dirty="0" smtClean="0">
                <a:latin typeface="仿宋" pitchFamily="49" charset="-122"/>
                <a:ea typeface="仿宋" pitchFamily="49" charset="-122"/>
              </a:rPr>
              <a:t>3000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元</a:t>
            </a:r>
            <a:r>
              <a:rPr lang="en-US" altLang="zh-CN" sz="1400" dirty="0" smtClean="0">
                <a:latin typeface="仿宋" pitchFamily="49" charset="-122"/>
                <a:ea typeface="仿宋" pitchFamily="49" charset="-122"/>
              </a:rPr>
              <a:t>/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月</a:t>
            </a:r>
            <a:endParaRPr lang="zh-CN" altLang="en-US" sz="14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8" name="燕尾形 27"/>
          <p:cNvSpPr/>
          <p:nvPr/>
        </p:nvSpPr>
        <p:spPr>
          <a:xfrm>
            <a:off x="4929190" y="3714752"/>
            <a:ext cx="357190" cy="285752"/>
          </a:xfrm>
          <a:prstGeom prst="chevron">
            <a:avLst/>
          </a:prstGeom>
          <a:solidFill>
            <a:srgbClr val="FFC000"/>
          </a:solidFill>
          <a:ln>
            <a:noFill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燕尾形 29"/>
          <p:cNvSpPr/>
          <p:nvPr/>
        </p:nvSpPr>
        <p:spPr>
          <a:xfrm rot="10800000">
            <a:off x="2428860" y="2357430"/>
            <a:ext cx="357190" cy="285752"/>
          </a:xfrm>
          <a:prstGeom prst="chevron">
            <a:avLst/>
          </a:prstGeom>
          <a:solidFill>
            <a:srgbClr val="FFC000"/>
          </a:solidFill>
          <a:ln>
            <a:noFill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TextBox 29"/>
          <p:cNvSpPr txBox="1">
            <a:spLocks noChangeArrowheads="1"/>
          </p:cNvSpPr>
          <p:nvPr/>
        </p:nvSpPr>
        <p:spPr bwMode="auto">
          <a:xfrm>
            <a:off x="3786182" y="3643314"/>
            <a:ext cx="11144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70C0"/>
                </a:solidFill>
                <a:latin typeface="仿宋" pitchFamily="49" charset="-122"/>
                <a:ea typeface="仿宋" pitchFamily="49" charset="-122"/>
              </a:rPr>
              <a:t>三房一厅</a:t>
            </a:r>
            <a:endParaRPr lang="zh-CN" altLang="en-US" b="1" dirty="0">
              <a:solidFill>
                <a:srgbClr val="0070C0"/>
              </a:solidFill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32" name="TextBox 29"/>
          <p:cNvSpPr txBox="1">
            <a:spLocks noChangeArrowheads="1"/>
          </p:cNvSpPr>
          <p:nvPr/>
        </p:nvSpPr>
        <p:spPr bwMode="auto">
          <a:xfrm>
            <a:off x="3214678" y="4143380"/>
            <a:ext cx="180049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总建筑面积约：</a:t>
            </a:r>
            <a:r>
              <a:rPr lang="en-US" altLang="zh-CN" sz="1400" dirty="0" smtClean="0">
                <a:latin typeface="仿宋" pitchFamily="49" charset="-122"/>
                <a:ea typeface="仿宋" pitchFamily="49" charset="-122"/>
              </a:rPr>
              <a:t>82㎡</a:t>
            </a:r>
            <a:endParaRPr lang="zh-CN" altLang="en-US" sz="14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35" name="TextBox 29"/>
          <p:cNvSpPr txBox="1">
            <a:spLocks noChangeArrowheads="1"/>
          </p:cNvSpPr>
          <p:nvPr/>
        </p:nvSpPr>
        <p:spPr bwMode="auto">
          <a:xfrm>
            <a:off x="2857488" y="5429264"/>
            <a:ext cx="189026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整租价格：</a:t>
            </a:r>
            <a:r>
              <a:rPr lang="en-US" altLang="zh-CN" sz="1400" dirty="0" smtClean="0">
                <a:latin typeface="仿宋" pitchFamily="49" charset="-122"/>
                <a:ea typeface="仿宋" pitchFamily="49" charset="-122"/>
              </a:rPr>
              <a:t>3800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元</a:t>
            </a:r>
            <a:r>
              <a:rPr lang="en-US" altLang="zh-CN" sz="1400" dirty="0" smtClean="0">
                <a:latin typeface="仿宋" pitchFamily="49" charset="-122"/>
                <a:ea typeface="仿宋" pitchFamily="49" charset="-122"/>
              </a:rPr>
              <a:t>/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月</a:t>
            </a:r>
            <a:endParaRPr lang="zh-CN" altLang="en-US" sz="1400" dirty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19" name="Picture 10" descr="F:\旧公司资料\唐巢\字体副本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44" y="214290"/>
            <a:ext cx="1657350" cy="46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3500430" y="1263835"/>
            <a:ext cx="336181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稀缺</a:t>
            </a:r>
            <a:r>
              <a:rPr lang="en-US" altLang="zh-CN" sz="14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——</a:t>
            </a:r>
            <a:r>
              <a:rPr lang="zh-CN" altLang="en-US" sz="14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带独立卫生间的套间    先到先得</a:t>
            </a:r>
            <a:endParaRPr lang="zh-CN" altLang="en-US" sz="1400" b="1" cap="all" dirty="0">
              <a:ln w="9000" cmpd="sng">
                <a:solidFill>
                  <a:schemeClr val="tx1"/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1357290" y="928670"/>
            <a:ext cx="20717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微软雅黑" pitchFamily="34" charset="-122"/>
              </a:rPr>
              <a:t>    产品展示</a:t>
            </a:r>
            <a:endParaRPr lang="zh-CN" sz="2800" b="1" dirty="0">
              <a:solidFill>
                <a:schemeClr val="tx2">
                  <a:lumMod val="60000"/>
                  <a:lumOff val="40000"/>
                </a:schemeClr>
              </a:solidFill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34" y="2000240"/>
            <a:ext cx="1928826" cy="399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86380" y="1928802"/>
            <a:ext cx="2857520" cy="3978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矩形 32"/>
          <p:cNvSpPr/>
          <p:nvPr/>
        </p:nvSpPr>
        <p:spPr>
          <a:xfrm>
            <a:off x="3000364" y="4500570"/>
            <a:ext cx="2071702" cy="857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500430" y="4429132"/>
            <a:ext cx="150019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仿宋" pitchFamily="49" charset="-122"/>
                <a:ea typeface="仿宋" pitchFamily="49" charset="-122"/>
              </a:rPr>
              <a:t>A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：</a:t>
            </a:r>
            <a:r>
              <a:rPr lang="en-US" altLang="zh-CN" sz="1400" dirty="0" smtClean="0">
                <a:latin typeface="仿宋" pitchFamily="49" charset="-122"/>
                <a:ea typeface="仿宋" pitchFamily="49" charset="-122"/>
              </a:rPr>
              <a:t>1350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元</a:t>
            </a:r>
            <a:r>
              <a:rPr lang="en-US" altLang="zh-CN" sz="1400" dirty="0" smtClean="0">
                <a:latin typeface="仿宋" pitchFamily="49" charset="-122"/>
                <a:ea typeface="仿宋" pitchFamily="49" charset="-122"/>
              </a:rPr>
              <a:t>/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月</a:t>
            </a:r>
            <a:endParaRPr lang="en-US" altLang="zh-CN" sz="1400" dirty="0" smtClean="0">
              <a:latin typeface="仿宋" pitchFamily="49" charset="-122"/>
              <a:ea typeface="仿宋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仿宋" pitchFamily="49" charset="-122"/>
                <a:ea typeface="仿宋" pitchFamily="49" charset="-122"/>
              </a:rPr>
              <a:t>B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：</a:t>
            </a:r>
            <a:r>
              <a:rPr lang="en-US" altLang="zh-CN" sz="1400" dirty="0" smtClean="0">
                <a:latin typeface="仿宋" pitchFamily="49" charset="-122"/>
                <a:ea typeface="仿宋" pitchFamily="49" charset="-122"/>
              </a:rPr>
              <a:t>1450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元</a:t>
            </a:r>
            <a:r>
              <a:rPr lang="en-US" altLang="zh-CN" sz="1400" dirty="0" smtClean="0">
                <a:latin typeface="仿宋" pitchFamily="49" charset="-122"/>
                <a:ea typeface="仿宋" pitchFamily="49" charset="-122"/>
              </a:rPr>
              <a:t>/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月</a:t>
            </a:r>
            <a:endParaRPr lang="en-US" altLang="zh-CN" sz="1400" dirty="0" smtClean="0">
              <a:latin typeface="仿宋" pitchFamily="49" charset="-122"/>
              <a:ea typeface="仿宋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仿宋" pitchFamily="49" charset="-122"/>
                <a:ea typeface="仿宋" pitchFamily="49" charset="-122"/>
              </a:rPr>
              <a:t>C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：</a:t>
            </a:r>
            <a:r>
              <a:rPr lang="en-US" altLang="zh-CN" sz="1400" dirty="0" smtClean="0">
                <a:latin typeface="仿宋" pitchFamily="49" charset="-122"/>
                <a:ea typeface="仿宋" pitchFamily="49" charset="-122"/>
              </a:rPr>
              <a:t>1100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元</a:t>
            </a:r>
            <a:r>
              <a:rPr lang="en-US" altLang="zh-CN" sz="1400" dirty="0" smtClean="0">
                <a:latin typeface="仿宋" pitchFamily="49" charset="-122"/>
                <a:ea typeface="仿宋" pitchFamily="49" charset="-122"/>
              </a:rPr>
              <a:t>/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月</a:t>
            </a:r>
            <a:endParaRPr lang="zh-CN" altLang="en-US" sz="1400" dirty="0">
              <a:latin typeface="仿宋" pitchFamily="49" charset="-122"/>
              <a:ea typeface="仿宋" pitchFamily="49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C:\Users\Administrator\Desktop\图片2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8596" y="357166"/>
            <a:ext cx="1574800" cy="471714"/>
          </a:xfrm>
          <a:prstGeom prst="rect">
            <a:avLst/>
          </a:prstGeom>
          <a:noFill/>
        </p:spPr>
      </p:pic>
      <p:sp>
        <p:nvSpPr>
          <p:cNvPr id="29" name="矩形 28"/>
          <p:cNvSpPr/>
          <p:nvPr/>
        </p:nvSpPr>
        <p:spPr>
          <a:xfrm>
            <a:off x="-32" y="714356"/>
            <a:ext cx="3428992" cy="928694"/>
          </a:xfrm>
          <a:prstGeom prst="rect">
            <a:avLst/>
          </a:prstGeom>
          <a:solidFill>
            <a:schemeClr val="tx1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solidFill>
            <a:srgbClr val="FF99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9933"/>
              </a:solidFill>
            </a:endParaRPr>
          </a:p>
        </p:txBody>
      </p:sp>
      <p:sp>
        <p:nvSpPr>
          <p:cNvPr id="34" name="TextBox 22"/>
          <p:cNvSpPr txBox="1">
            <a:spLocks noChangeArrowheads="1"/>
          </p:cNvSpPr>
          <p:nvPr/>
        </p:nvSpPr>
        <p:spPr bwMode="auto">
          <a:xfrm>
            <a:off x="285720" y="6596414"/>
            <a:ext cx="871543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公司地址：</a:t>
            </a:r>
            <a:r>
              <a:rPr lang="zh-CN" altLang="en-US" sz="1100" dirty="0">
                <a:latin typeface="+mj-lt"/>
                <a:ea typeface="仿宋" pitchFamily="49" charset="-122"/>
              </a:rPr>
              <a:t>上海市创新西路</a:t>
            </a:r>
            <a:r>
              <a:rPr lang="en-US" altLang="zh-CN" sz="1100" dirty="0">
                <a:latin typeface="+mj-lt"/>
                <a:ea typeface="仿宋" pitchFamily="49" charset="-122"/>
              </a:rPr>
              <a:t>333</a:t>
            </a:r>
            <a:r>
              <a:rPr lang="zh-CN" altLang="en-US" sz="1100" dirty="0">
                <a:latin typeface="+mj-lt"/>
                <a:ea typeface="仿宋" pitchFamily="49" charset="-122"/>
              </a:rPr>
              <a:t>弄</a:t>
            </a:r>
            <a:r>
              <a:rPr lang="en-US" altLang="zh-CN" sz="1100" dirty="0">
                <a:latin typeface="+mj-lt"/>
                <a:ea typeface="仿宋" pitchFamily="49" charset="-122"/>
              </a:rPr>
              <a:t>46</a:t>
            </a:r>
            <a:r>
              <a:rPr lang="zh-CN" altLang="en-US" sz="1100" dirty="0">
                <a:latin typeface="+mj-lt"/>
                <a:ea typeface="仿宋" pitchFamily="49" charset="-122"/>
              </a:rPr>
              <a:t>号            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公司网址：</a:t>
            </a:r>
            <a:r>
              <a:rPr lang="en-US" sz="1100" dirty="0"/>
              <a:t>www.tangroom.com</a:t>
            </a:r>
            <a:r>
              <a:rPr lang="en-US" altLang="zh-CN" sz="1100" dirty="0">
                <a:latin typeface="仿宋" pitchFamily="49" charset="-122"/>
                <a:ea typeface="仿宋" pitchFamily="49" charset="-122"/>
              </a:rPr>
              <a:t>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咨询热线：</a:t>
            </a:r>
            <a:r>
              <a:rPr lang="en-US" altLang="zh-CN" sz="1100" dirty="0" smtClean="0">
                <a:latin typeface="+mj-lt"/>
                <a:ea typeface="仿宋" pitchFamily="49" charset="-122"/>
              </a:rPr>
              <a:t>400 6- 269 - 069</a:t>
            </a:r>
            <a:endParaRPr lang="zh-CN" altLang="en-US" sz="1100" dirty="0">
              <a:latin typeface="+mj-lt"/>
              <a:ea typeface="仿宋" pitchFamily="49" charset="-122"/>
            </a:endParaRPr>
          </a:p>
        </p:txBody>
      </p:sp>
      <p:sp>
        <p:nvSpPr>
          <p:cNvPr id="15" name="TextBox 29"/>
          <p:cNvSpPr txBox="1">
            <a:spLocks noChangeArrowheads="1"/>
          </p:cNvSpPr>
          <p:nvPr/>
        </p:nvSpPr>
        <p:spPr bwMode="auto">
          <a:xfrm>
            <a:off x="4143372" y="3571876"/>
            <a:ext cx="11144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  <a:latin typeface="仿宋" pitchFamily="49" charset="-122"/>
                <a:ea typeface="仿宋" pitchFamily="49" charset="-122"/>
              </a:rPr>
              <a:t>四</a:t>
            </a:r>
            <a:r>
              <a:rPr lang="zh-CN" altLang="en-US" b="1" dirty="0" smtClean="0">
                <a:solidFill>
                  <a:srgbClr val="0070C0"/>
                </a:solidFill>
                <a:latin typeface="仿宋" pitchFamily="49" charset="-122"/>
                <a:ea typeface="仿宋" pitchFamily="49" charset="-122"/>
              </a:rPr>
              <a:t>房一厅</a:t>
            </a:r>
            <a:endParaRPr lang="zh-CN" altLang="en-US" b="1" dirty="0">
              <a:solidFill>
                <a:srgbClr val="0070C0"/>
              </a:solidFill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16" name="TextBox 29"/>
          <p:cNvSpPr txBox="1">
            <a:spLocks noChangeArrowheads="1"/>
          </p:cNvSpPr>
          <p:nvPr/>
        </p:nvSpPr>
        <p:spPr bwMode="auto">
          <a:xfrm>
            <a:off x="3714744" y="4214818"/>
            <a:ext cx="164660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latin typeface="仿宋" pitchFamily="49" charset="-122"/>
                <a:ea typeface="仿宋" pitchFamily="49" charset="-122"/>
              </a:rPr>
              <a:t>总建筑面积约：</a:t>
            </a:r>
            <a:r>
              <a:rPr lang="en-US" altLang="zh-CN" sz="1200" dirty="0" smtClean="0">
                <a:latin typeface="仿宋" pitchFamily="49" charset="-122"/>
                <a:ea typeface="仿宋" pitchFamily="49" charset="-122"/>
              </a:rPr>
              <a:t>118㎡</a:t>
            </a:r>
            <a:endParaRPr lang="zh-CN" altLang="en-US" sz="12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18" name="TextBox 29"/>
          <p:cNvSpPr txBox="1">
            <a:spLocks noChangeArrowheads="1"/>
          </p:cNvSpPr>
          <p:nvPr/>
        </p:nvSpPr>
        <p:spPr bwMode="auto">
          <a:xfrm>
            <a:off x="3571868" y="5643578"/>
            <a:ext cx="164660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latin typeface="仿宋" pitchFamily="49" charset="-122"/>
                <a:ea typeface="仿宋" pitchFamily="49" charset="-122"/>
              </a:rPr>
              <a:t>整租价格：</a:t>
            </a:r>
            <a:r>
              <a:rPr lang="en-US" altLang="zh-CN" sz="1200" dirty="0" smtClean="0">
                <a:latin typeface="仿宋" pitchFamily="49" charset="-122"/>
                <a:ea typeface="仿宋" pitchFamily="49" charset="-122"/>
              </a:rPr>
              <a:t>5300</a:t>
            </a:r>
            <a:r>
              <a:rPr lang="zh-CN" altLang="en-US" sz="1200" dirty="0" smtClean="0">
                <a:latin typeface="仿宋" pitchFamily="49" charset="-122"/>
                <a:ea typeface="仿宋" pitchFamily="49" charset="-122"/>
              </a:rPr>
              <a:t>元</a:t>
            </a:r>
            <a:r>
              <a:rPr lang="en-US" altLang="zh-CN" sz="1200" dirty="0" smtClean="0">
                <a:latin typeface="仿宋" pitchFamily="49" charset="-122"/>
                <a:ea typeface="仿宋" pitchFamily="49" charset="-122"/>
              </a:rPr>
              <a:t>/</a:t>
            </a:r>
            <a:r>
              <a:rPr lang="zh-CN" altLang="en-US" sz="1200" dirty="0" smtClean="0">
                <a:latin typeface="仿宋" pitchFamily="49" charset="-122"/>
                <a:ea typeface="仿宋" pitchFamily="49" charset="-122"/>
              </a:rPr>
              <a:t>月</a:t>
            </a:r>
            <a:endParaRPr lang="zh-CN" altLang="en-US" sz="12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19" name="TextBox 29"/>
          <p:cNvSpPr txBox="1">
            <a:spLocks noChangeArrowheads="1"/>
          </p:cNvSpPr>
          <p:nvPr/>
        </p:nvSpPr>
        <p:spPr bwMode="auto">
          <a:xfrm>
            <a:off x="4071934" y="4500570"/>
            <a:ext cx="110799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仿宋" pitchFamily="49" charset="-122"/>
                <a:ea typeface="仿宋" pitchFamily="49" charset="-122"/>
              </a:rPr>
              <a:t>A</a:t>
            </a:r>
            <a:r>
              <a:rPr lang="zh-CN" altLang="en-US" sz="1200" dirty="0" smtClean="0">
                <a:latin typeface="仿宋" pitchFamily="49" charset="-122"/>
                <a:ea typeface="仿宋" pitchFamily="49" charset="-122"/>
              </a:rPr>
              <a:t>：</a:t>
            </a:r>
            <a:r>
              <a:rPr lang="en-US" altLang="zh-CN" sz="1200" dirty="0" smtClean="0">
                <a:latin typeface="仿宋" pitchFamily="49" charset="-122"/>
                <a:ea typeface="仿宋" pitchFamily="49" charset="-122"/>
              </a:rPr>
              <a:t>1650</a:t>
            </a:r>
            <a:r>
              <a:rPr lang="zh-CN" altLang="en-US" sz="1200" dirty="0" smtClean="0">
                <a:latin typeface="仿宋" pitchFamily="49" charset="-122"/>
                <a:ea typeface="仿宋" pitchFamily="49" charset="-122"/>
              </a:rPr>
              <a:t>元</a:t>
            </a:r>
            <a:r>
              <a:rPr lang="en-US" altLang="zh-CN" sz="1200" dirty="0" smtClean="0">
                <a:latin typeface="仿宋" pitchFamily="49" charset="-122"/>
                <a:ea typeface="仿宋" pitchFamily="49" charset="-122"/>
              </a:rPr>
              <a:t>/</a:t>
            </a:r>
            <a:r>
              <a:rPr lang="zh-CN" altLang="en-US" sz="1200" dirty="0" smtClean="0">
                <a:latin typeface="仿宋" pitchFamily="49" charset="-122"/>
                <a:ea typeface="仿宋" pitchFamily="49" charset="-122"/>
              </a:rPr>
              <a:t>月</a:t>
            </a:r>
            <a:endParaRPr lang="en-US" altLang="zh-CN" sz="1200" dirty="0" smtClean="0">
              <a:latin typeface="仿宋" pitchFamily="49" charset="-122"/>
              <a:ea typeface="仿宋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仿宋" pitchFamily="49" charset="-122"/>
                <a:ea typeface="仿宋" pitchFamily="49" charset="-122"/>
              </a:rPr>
              <a:t>B</a:t>
            </a:r>
            <a:r>
              <a:rPr lang="zh-CN" altLang="en-US" sz="1200" dirty="0" smtClean="0">
                <a:latin typeface="仿宋" pitchFamily="49" charset="-122"/>
                <a:ea typeface="仿宋" pitchFamily="49" charset="-122"/>
              </a:rPr>
              <a:t>：</a:t>
            </a:r>
            <a:r>
              <a:rPr lang="en-US" altLang="zh-CN" sz="1200" dirty="0" smtClean="0">
                <a:latin typeface="仿宋" pitchFamily="49" charset="-122"/>
                <a:ea typeface="仿宋" pitchFamily="49" charset="-122"/>
              </a:rPr>
              <a:t>1450</a:t>
            </a:r>
            <a:r>
              <a:rPr lang="zh-CN" altLang="en-US" sz="1200" dirty="0" smtClean="0">
                <a:latin typeface="仿宋" pitchFamily="49" charset="-122"/>
                <a:ea typeface="仿宋" pitchFamily="49" charset="-122"/>
              </a:rPr>
              <a:t>元</a:t>
            </a:r>
            <a:r>
              <a:rPr lang="en-US" altLang="zh-CN" sz="1200" dirty="0" smtClean="0">
                <a:latin typeface="仿宋" pitchFamily="49" charset="-122"/>
                <a:ea typeface="仿宋" pitchFamily="49" charset="-122"/>
              </a:rPr>
              <a:t>/</a:t>
            </a:r>
            <a:r>
              <a:rPr lang="zh-CN" altLang="en-US" sz="1200" dirty="0" smtClean="0">
                <a:latin typeface="仿宋" pitchFamily="49" charset="-122"/>
                <a:ea typeface="仿宋" pitchFamily="49" charset="-122"/>
              </a:rPr>
              <a:t>月</a:t>
            </a:r>
            <a:endParaRPr lang="en-US" altLang="zh-CN" sz="1200" dirty="0" smtClean="0">
              <a:latin typeface="仿宋" pitchFamily="49" charset="-122"/>
              <a:ea typeface="仿宋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仿宋" pitchFamily="49" charset="-122"/>
                <a:ea typeface="仿宋" pitchFamily="49" charset="-122"/>
              </a:rPr>
              <a:t>C</a:t>
            </a:r>
            <a:r>
              <a:rPr lang="zh-CN" altLang="en-US" sz="1200" dirty="0" smtClean="0">
                <a:latin typeface="仿宋" pitchFamily="49" charset="-122"/>
                <a:ea typeface="仿宋" pitchFamily="49" charset="-122"/>
              </a:rPr>
              <a:t>：</a:t>
            </a:r>
            <a:r>
              <a:rPr lang="en-US" altLang="zh-CN" sz="1200" dirty="0" smtClean="0">
                <a:latin typeface="仿宋" pitchFamily="49" charset="-122"/>
                <a:ea typeface="仿宋" pitchFamily="49" charset="-122"/>
              </a:rPr>
              <a:t>1350</a:t>
            </a:r>
            <a:r>
              <a:rPr lang="zh-CN" altLang="en-US" sz="1200" dirty="0" smtClean="0">
                <a:latin typeface="仿宋" pitchFamily="49" charset="-122"/>
                <a:ea typeface="仿宋" pitchFamily="49" charset="-122"/>
              </a:rPr>
              <a:t>元</a:t>
            </a:r>
            <a:r>
              <a:rPr lang="en-US" altLang="zh-CN" sz="1200" dirty="0" smtClean="0">
                <a:latin typeface="仿宋" pitchFamily="49" charset="-122"/>
                <a:ea typeface="仿宋" pitchFamily="49" charset="-122"/>
              </a:rPr>
              <a:t>/</a:t>
            </a:r>
            <a:r>
              <a:rPr lang="zh-CN" altLang="en-US" sz="1200" dirty="0" smtClean="0">
                <a:latin typeface="仿宋" pitchFamily="49" charset="-122"/>
                <a:ea typeface="仿宋" pitchFamily="49" charset="-122"/>
              </a:rPr>
              <a:t>月</a:t>
            </a:r>
            <a:endParaRPr lang="en-US" altLang="zh-CN" sz="1200" dirty="0" smtClean="0">
              <a:latin typeface="仿宋" pitchFamily="49" charset="-122"/>
              <a:ea typeface="仿宋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仿宋" pitchFamily="49" charset="-122"/>
                <a:ea typeface="仿宋" pitchFamily="49" charset="-122"/>
              </a:rPr>
              <a:t>D</a:t>
            </a:r>
            <a:r>
              <a:rPr lang="zh-CN" altLang="en-US" sz="1200" dirty="0" smtClean="0">
                <a:latin typeface="仿宋" pitchFamily="49" charset="-122"/>
                <a:ea typeface="仿宋" pitchFamily="49" charset="-122"/>
              </a:rPr>
              <a:t>：</a:t>
            </a:r>
            <a:r>
              <a:rPr lang="en-US" altLang="zh-CN" sz="1200" dirty="0" smtClean="0">
                <a:latin typeface="仿宋" pitchFamily="49" charset="-122"/>
                <a:ea typeface="仿宋" pitchFamily="49" charset="-122"/>
              </a:rPr>
              <a:t>1000</a:t>
            </a:r>
            <a:r>
              <a:rPr lang="zh-CN" altLang="en-US" sz="1200" dirty="0" smtClean="0">
                <a:latin typeface="仿宋" pitchFamily="49" charset="-122"/>
                <a:ea typeface="仿宋" pitchFamily="49" charset="-122"/>
              </a:rPr>
              <a:t>元</a:t>
            </a:r>
            <a:r>
              <a:rPr lang="en-US" altLang="zh-CN" sz="1200" dirty="0" smtClean="0">
                <a:latin typeface="仿宋" pitchFamily="49" charset="-122"/>
                <a:ea typeface="仿宋" pitchFamily="49" charset="-122"/>
              </a:rPr>
              <a:t>/</a:t>
            </a:r>
            <a:r>
              <a:rPr lang="zh-CN" altLang="en-US" sz="1200" dirty="0" smtClean="0">
                <a:latin typeface="仿宋" pitchFamily="49" charset="-122"/>
                <a:ea typeface="仿宋" pitchFamily="49" charset="-122"/>
              </a:rPr>
              <a:t>月</a:t>
            </a:r>
            <a:endParaRPr lang="zh-CN" altLang="en-US" sz="12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2" name="TextBox 29"/>
          <p:cNvSpPr txBox="1">
            <a:spLocks noChangeArrowheads="1"/>
          </p:cNvSpPr>
          <p:nvPr/>
        </p:nvSpPr>
        <p:spPr bwMode="auto">
          <a:xfrm>
            <a:off x="3286116" y="2000240"/>
            <a:ext cx="11144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70C0"/>
                </a:solidFill>
                <a:latin typeface="仿宋" pitchFamily="49" charset="-122"/>
                <a:ea typeface="仿宋" pitchFamily="49" charset="-122"/>
              </a:rPr>
              <a:t>二房一厅</a:t>
            </a:r>
            <a:endParaRPr lang="zh-CN" altLang="en-US" b="1" dirty="0">
              <a:solidFill>
                <a:srgbClr val="0070C0"/>
              </a:solidFill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3" name="TextBox 29"/>
          <p:cNvSpPr txBox="1">
            <a:spLocks noChangeArrowheads="1"/>
          </p:cNvSpPr>
          <p:nvPr/>
        </p:nvSpPr>
        <p:spPr bwMode="auto">
          <a:xfrm>
            <a:off x="3214678" y="2500306"/>
            <a:ext cx="180049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总建筑面积约：</a:t>
            </a:r>
            <a:r>
              <a:rPr lang="en-US" altLang="zh-CN" sz="1400" dirty="0" smtClean="0">
                <a:latin typeface="仿宋" pitchFamily="49" charset="-122"/>
                <a:ea typeface="仿宋" pitchFamily="49" charset="-122"/>
              </a:rPr>
              <a:t>78㎡</a:t>
            </a:r>
            <a:endParaRPr lang="zh-CN" altLang="en-US" sz="14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4" name="TextBox 29"/>
          <p:cNvSpPr txBox="1">
            <a:spLocks noChangeArrowheads="1"/>
          </p:cNvSpPr>
          <p:nvPr/>
        </p:nvSpPr>
        <p:spPr bwMode="auto">
          <a:xfrm>
            <a:off x="3214678" y="3000372"/>
            <a:ext cx="189026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整租价格：</a:t>
            </a:r>
            <a:r>
              <a:rPr lang="en-US" altLang="zh-CN" sz="1400" dirty="0" smtClean="0">
                <a:latin typeface="仿宋" pitchFamily="49" charset="-122"/>
                <a:ea typeface="仿宋" pitchFamily="49" charset="-122"/>
              </a:rPr>
              <a:t>3800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元</a:t>
            </a:r>
            <a:r>
              <a:rPr lang="en-US" altLang="zh-CN" sz="1400" dirty="0" smtClean="0">
                <a:latin typeface="仿宋" pitchFamily="49" charset="-122"/>
                <a:ea typeface="仿宋" pitchFamily="49" charset="-122"/>
              </a:rPr>
              <a:t>/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月</a:t>
            </a:r>
            <a:endParaRPr lang="zh-CN" altLang="en-US" sz="14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28992" y="857232"/>
            <a:ext cx="48782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cap="all" dirty="0" smtClean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四种户</a:t>
            </a:r>
            <a:r>
              <a:rPr lang="zh-CN" altLang="en-US" sz="2000" b="1" cap="all" dirty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型    整租   合租    </a:t>
            </a:r>
            <a:r>
              <a:rPr lang="zh-CN" altLang="en-US" sz="2000" b="1" cap="all" dirty="0" smtClean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自由选择任</a:t>
            </a:r>
            <a:r>
              <a:rPr lang="zh-CN" altLang="en-US" sz="2000" b="1" cap="all" dirty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你</a:t>
            </a:r>
            <a:r>
              <a:rPr lang="zh-CN" altLang="en-US" sz="2000" b="1" cap="all" dirty="0" smtClean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定</a:t>
            </a:r>
            <a:endParaRPr lang="zh-CN" altLang="en-US" sz="2000" b="1" cap="all" dirty="0">
              <a:ln w="9000" cmpd="sng">
                <a:noFill/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" name="Picture 10" descr="F:\旧公司资料\唐巢\字体副本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44" y="214290"/>
            <a:ext cx="1657350" cy="46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Box 30"/>
          <p:cNvSpPr txBox="1"/>
          <p:nvPr/>
        </p:nvSpPr>
        <p:spPr>
          <a:xfrm>
            <a:off x="3500430" y="1263835"/>
            <a:ext cx="336181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稀缺</a:t>
            </a:r>
            <a:r>
              <a:rPr lang="en-US" altLang="zh-CN" sz="14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——</a:t>
            </a:r>
            <a:r>
              <a:rPr lang="zh-CN" altLang="en-US" sz="14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带独立卫生间的套间    先到先得</a:t>
            </a:r>
            <a:endParaRPr lang="zh-CN" altLang="en-US" sz="1400" b="1" cap="all" dirty="0">
              <a:ln w="9000" cmpd="sng">
                <a:solidFill>
                  <a:schemeClr val="tx1"/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1357290" y="928670"/>
            <a:ext cx="20717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微软雅黑" pitchFamily="34" charset="-122"/>
              </a:rPr>
              <a:t>    产品展示</a:t>
            </a:r>
            <a:endParaRPr lang="zh-CN" sz="2800" b="1" dirty="0">
              <a:solidFill>
                <a:schemeClr val="tx2">
                  <a:lumMod val="60000"/>
                  <a:lumOff val="40000"/>
                </a:schemeClr>
              </a:solidFill>
              <a:ea typeface="微软雅黑" pitchFamily="34" charset="-122"/>
            </a:endParaRPr>
          </a:p>
        </p:txBody>
      </p:sp>
      <p:sp>
        <p:nvSpPr>
          <p:cNvPr id="26" name="燕尾形 25"/>
          <p:cNvSpPr/>
          <p:nvPr/>
        </p:nvSpPr>
        <p:spPr>
          <a:xfrm rot="10800000">
            <a:off x="2714612" y="2571744"/>
            <a:ext cx="357190" cy="285752"/>
          </a:xfrm>
          <a:prstGeom prst="chevron">
            <a:avLst/>
          </a:prstGeom>
          <a:solidFill>
            <a:srgbClr val="FFC000"/>
          </a:solidFill>
          <a:ln>
            <a:noFill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86380" y="2071678"/>
            <a:ext cx="3552833" cy="396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燕尾形 29"/>
          <p:cNvSpPr/>
          <p:nvPr/>
        </p:nvSpPr>
        <p:spPr>
          <a:xfrm>
            <a:off x="5286380" y="3643314"/>
            <a:ext cx="357190" cy="285752"/>
          </a:xfrm>
          <a:prstGeom prst="chevron">
            <a:avLst/>
          </a:prstGeom>
          <a:solidFill>
            <a:srgbClr val="FFC000"/>
          </a:solidFill>
          <a:ln>
            <a:noFill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5720" y="1857364"/>
            <a:ext cx="325374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solidFill>
            <a:srgbClr val="FF99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9933"/>
              </a:solidFill>
            </a:endParaRPr>
          </a:p>
        </p:txBody>
      </p:sp>
      <p:sp>
        <p:nvSpPr>
          <p:cNvPr id="34" name="TextBox 22"/>
          <p:cNvSpPr txBox="1">
            <a:spLocks noChangeArrowheads="1"/>
          </p:cNvSpPr>
          <p:nvPr/>
        </p:nvSpPr>
        <p:spPr bwMode="auto">
          <a:xfrm>
            <a:off x="285720" y="6596414"/>
            <a:ext cx="871543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公司地址：</a:t>
            </a:r>
            <a:r>
              <a:rPr lang="zh-CN" altLang="en-US" sz="1100" dirty="0">
                <a:latin typeface="+mj-lt"/>
                <a:ea typeface="仿宋" pitchFamily="49" charset="-122"/>
              </a:rPr>
              <a:t>上海市创新西路</a:t>
            </a:r>
            <a:r>
              <a:rPr lang="en-US" altLang="zh-CN" sz="1100" dirty="0">
                <a:latin typeface="+mj-lt"/>
                <a:ea typeface="仿宋" pitchFamily="49" charset="-122"/>
              </a:rPr>
              <a:t>333</a:t>
            </a:r>
            <a:r>
              <a:rPr lang="zh-CN" altLang="en-US" sz="1100" dirty="0">
                <a:latin typeface="+mj-lt"/>
                <a:ea typeface="仿宋" pitchFamily="49" charset="-122"/>
              </a:rPr>
              <a:t>弄</a:t>
            </a:r>
            <a:r>
              <a:rPr lang="en-US" altLang="zh-CN" sz="1100" dirty="0">
                <a:latin typeface="+mj-lt"/>
                <a:ea typeface="仿宋" pitchFamily="49" charset="-122"/>
              </a:rPr>
              <a:t>46</a:t>
            </a:r>
            <a:r>
              <a:rPr lang="zh-CN" altLang="en-US" sz="1100" dirty="0">
                <a:latin typeface="+mj-lt"/>
                <a:ea typeface="仿宋" pitchFamily="49" charset="-122"/>
              </a:rPr>
              <a:t>号            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公司网址：</a:t>
            </a:r>
            <a:r>
              <a:rPr lang="en-US" sz="1100" dirty="0"/>
              <a:t>www.tangroom.com</a:t>
            </a:r>
            <a:r>
              <a:rPr lang="en-US" altLang="zh-CN" sz="1100" dirty="0">
                <a:latin typeface="仿宋" pitchFamily="49" charset="-122"/>
                <a:ea typeface="仿宋" pitchFamily="49" charset="-122"/>
              </a:rPr>
              <a:t>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咨询热线：</a:t>
            </a:r>
            <a:r>
              <a:rPr lang="en-US" altLang="zh-CN" sz="1100" dirty="0" smtClean="0">
                <a:latin typeface="+mj-lt"/>
                <a:ea typeface="仿宋" pitchFamily="49" charset="-122"/>
              </a:rPr>
              <a:t>400 6- 269 - 069</a:t>
            </a:r>
            <a:endParaRPr lang="zh-CN" altLang="en-US" sz="1100" dirty="0">
              <a:latin typeface="+mj-lt"/>
              <a:ea typeface="仿宋" pitchFamily="49" charset="-122"/>
            </a:endParaRPr>
          </a:p>
        </p:txBody>
      </p:sp>
      <p:pic>
        <p:nvPicPr>
          <p:cNvPr id="32" name="Picture 10" descr="F:\旧公司资料\唐巢\字体副本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44" y="214290"/>
            <a:ext cx="1657350" cy="46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C:\Users\Administrator\Desktop\图片2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43240" y="2500306"/>
            <a:ext cx="1574800" cy="471714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2714612" y="2857496"/>
            <a:ext cx="3428992" cy="928694"/>
          </a:xfrm>
          <a:prstGeom prst="rect">
            <a:avLst/>
          </a:prstGeom>
          <a:solidFill>
            <a:schemeClr val="tx1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357686" y="4000504"/>
            <a:ext cx="235745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zh-CN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微软雅黑" pitchFamily="34" charset="-122"/>
              </a:rPr>
              <a:t>——</a:t>
            </a:r>
            <a:r>
              <a:rPr lang="zh-CN" alt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微软雅黑" pitchFamily="34" charset="-122"/>
              </a:rPr>
              <a:t>房内配置。</a:t>
            </a:r>
            <a:endParaRPr lang="zh-CN" sz="2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43306" y="3071810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微软雅黑" pitchFamily="34" charset="-122"/>
              </a:rPr>
              <a:t>2</a:t>
            </a:r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微软雅黑" pitchFamily="34" charset="-122"/>
              </a:rPr>
              <a:t>、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4071934" y="3071810"/>
            <a:ext cx="20717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微软雅黑" pitchFamily="34" charset="-122"/>
              </a:rPr>
              <a:t>产品展示</a:t>
            </a:r>
            <a:endParaRPr lang="zh-CN" sz="2800" b="1" dirty="0">
              <a:solidFill>
                <a:schemeClr val="tx2">
                  <a:lumMod val="60000"/>
                  <a:lumOff val="40000"/>
                </a:schemeClr>
              </a:solidFill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 descr="C:\Users\Administrator\Desktop\图片2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8596" y="357166"/>
            <a:ext cx="1574800" cy="471714"/>
          </a:xfrm>
          <a:prstGeom prst="rect">
            <a:avLst/>
          </a:prstGeom>
          <a:noFill/>
        </p:spPr>
      </p:pic>
      <p:sp>
        <p:nvSpPr>
          <p:cNvPr id="50" name="矩形 49"/>
          <p:cNvSpPr/>
          <p:nvPr/>
        </p:nvSpPr>
        <p:spPr>
          <a:xfrm>
            <a:off x="-32" y="714356"/>
            <a:ext cx="3428992" cy="928694"/>
          </a:xfrm>
          <a:prstGeom prst="rect">
            <a:avLst/>
          </a:prstGeom>
          <a:solidFill>
            <a:schemeClr val="tx1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solidFill>
            <a:srgbClr val="FF99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9933"/>
              </a:solidFill>
            </a:endParaRPr>
          </a:p>
        </p:txBody>
      </p:sp>
      <p:sp>
        <p:nvSpPr>
          <p:cNvPr id="5125" name="Text Box 7"/>
          <p:cNvSpPr txBox="1">
            <a:spLocks noChangeArrowheads="1"/>
          </p:cNvSpPr>
          <p:nvPr/>
        </p:nvSpPr>
        <p:spPr bwMode="auto">
          <a:xfrm>
            <a:off x="3571868" y="835207"/>
            <a:ext cx="34868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cap="all" dirty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全</a:t>
            </a:r>
            <a:r>
              <a:rPr lang="zh-CN" altLang="en-US" sz="2000" b="1" cap="all" dirty="0" smtClean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新全配    </a:t>
            </a:r>
            <a:r>
              <a:rPr lang="en-US" altLang="zh-CN" sz="2000" b="1" cap="all" dirty="0" smtClean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2000</a:t>
            </a:r>
            <a:r>
              <a:rPr lang="zh-CN" altLang="en-US" sz="2000" b="1" cap="all" dirty="0" smtClean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间    任你挑</a:t>
            </a:r>
            <a:endParaRPr lang="zh-CN" sz="2000" b="1" cap="all" dirty="0">
              <a:ln w="9000" cmpd="sng">
                <a:noFill/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43306" y="1263835"/>
            <a:ext cx="337784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cap="all" dirty="0">
                <a:ln w="90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环保家居建材    </a:t>
            </a:r>
            <a:r>
              <a:rPr lang="zh-CN" altLang="en-US" sz="14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电子门锁系统    拎包即住</a:t>
            </a:r>
            <a:endParaRPr lang="zh-CN" altLang="en-US" sz="1400" b="1" cap="all" dirty="0">
              <a:ln w="9000" cmpd="sng">
                <a:solidFill>
                  <a:schemeClr val="tx1"/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4" name="TextBox 22"/>
          <p:cNvSpPr txBox="1">
            <a:spLocks noChangeArrowheads="1"/>
          </p:cNvSpPr>
          <p:nvPr/>
        </p:nvSpPr>
        <p:spPr bwMode="auto">
          <a:xfrm>
            <a:off x="285720" y="6596414"/>
            <a:ext cx="871543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公司地址：</a:t>
            </a:r>
            <a:r>
              <a:rPr lang="zh-CN" altLang="en-US" sz="1100" dirty="0">
                <a:latin typeface="+mj-lt"/>
                <a:ea typeface="仿宋" pitchFamily="49" charset="-122"/>
              </a:rPr>
              <a:t>上海市创新西路</a:t>
            </a:r>
            <a:r>
              <a:rPr lang="en-US" altLang="zh-CN" sz="1100" dirty="0">
                <a:latin typeface="+mj-lt"/>
                <a:ea typeface="仿宋" pitchFamily="49" charset="-122"/>
              </a:rPr>
              <a:t>333</a:t>
            </a:r>
            <a:r>
              <a:rPr lang="zh-CN" altLang="en-US" sz="1100" dirty="0">
                <a:latin typeface="+mj-lt"/>
                <a:ea typeface="仿宋" pitchFamily="49" charset="-122"/>
              </a:rPr>
              <a:t>弄</a:t>
            </a:r>
            <a:r>
              <a:rPr lang="en-US" altLang="zh-CN" sz="1100" dirty="0">
                <a:latin typeface="+mj-lt"/>
                <a:ea typeface="仿宋" pitchFamily="49" charset="-122"/>
              </a:rPr>
              <a:t>46</a:t>
            </a:r>
            <a:r>
              <a:rPr lang="zh-CN" altLang="en-US" sz="1100" dirty="0">
                <a:latin typeface="+mj-lt"/>
                <a:ea typeface="仿宋" pitchFamily="49" charset="-122"/>
              </a:rPr>
              <a:t>号            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公司网址：</a:t>
            </a:r>
            <a:r>
              <a:rPr lang="en-US" sz="1100" dirty="0"/>
              <a:t>www.tangroom.com</a:t>
            </a:r>
            <a:r>
              <a:rPr lang="en-US" altLang="zh-CN" sz="1100" dirty="0">
                <a:latin typeface="仿宋" pitchFamily="49" charset="-122"/>
                <a:ea typeface="仿宋" pitchFamily="49" charset="-122"/>
              </a:rPr>
              <a:t>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咨询热线：</a:t>
            </a:r>
            <a:r>
              <a:rPr lang="en-US" altLang="zh-CN" sz="1100" dirty="0" smtClean="0">
                <a:latin typeface="+mj-lt"/>
                <a:ea typeface="仿宋" pitchFamily="49" charset="-122"/>
              </a:rPr>
              <a:t>400 6- 269 - 069</a:t>
            </a:r>
            <a:endParaRPr lang="zh-CN" altLang="en-US" sz="1100" dirty="0">
              <a:latin typeface="+mj-lt"/>
              <a:ea typeface="仿宋" pitchFamily="49" charset="-122"/>
            </a:endParaRPr>
          </a:p>
        </p:txBody>
      </p:sp>
      <p:pic>
        <p:nvPicPr>
          <p:cNvPr id="36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86182" y="2214553"/>
            <a:ext cx="4655820" cy="33928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0" name="TextBox 33"/>
          <p:cNvSpPr txBox="1">
            <a:spLocks noChangeArrowheads="1"/>
          </p:cNvSpPr>
          <p:nvPr/>
        </p:nvSpPr>
        <p:spPr bwMode="auto">
          <a:xfrm>
            <a:off x="1071538" y="2714620"/>
            <a:ext cx="2249334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仿宋" pitchFamily="49" charset="-122"/>
                <a:ea typeface="仿宋" pitchFamily="49" charset="-122"/>
              </a:rPr>
              <a:t>普通环保简约风格</a:t>
            </a:r>
            <a:endParaRPr lang="zh-CN" altLang="en-US" sz="2000" b="1" dirty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20" name="Picture 10" descr="F:\旧公司资料\唐巢\字体副本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44" y="214290"/>
            <a:ext cx="1657350" cy="46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xt Box 4"/>
          <p:cNvSpPr txBox="1">
            <a:spLocks noChangeArrowheads="1"/>
          </p:cNvSpPr>
          <p:nvPr/>
        </p:nvSpPr>
        <p:spPr bwMode="auto">
          <a:xfrm>
            <a:off x="1357290" y="928670"/>
            <a:ext cx="20717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微软雅黑" pitchFamily="34" charset="-122"/>
              </a:rPr>
              <a:t>    产品展示</a:t>
            </a:r>
            <a:endParaRPr lang="zh-CN" sz="2800" b="1" dirty="0">
              <a:solidFill>
                <a:schemeClr val="tx2">
                  <a:lumMod val="60000"/>
                  <a:lumOff val="40000"/>
                </a:schemeClr>
              </a:solidFill>
              <a:ea typeface="微软雅黑" pitchFamily="34" charset="-122"/>
            </a:endParaRPr>
          </a:p>
        </p:txBody>
      </p:sp>
      <p:sp>
        <p:nvSpPr>
          <p:cNvPr id="51" name="TextBox 33"/>
          <p:cNvSpPr txBox="1">
            <a:spLocks noChangeArrowheads="1"/>
          </p:cNvSpPr>
          <p:nvPr/>
        </p:nvSpPr>
        <p:spPr bwMode="auto">
          <a:xfrm>
            <a:off x="5857884" y="5857892"/>
            <a:ext cx="9028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400" b="1" dirty="0" smtClean="0">
                <a:latin typeface="仿宋" pitchFamily="49" charset="-122"/>
                <a:ea typeface="仿宋" pitchFamily="49" charset="-122"/>
              </a:rPr>
              <a:t>客厅实景</a:t>
            </a:r>
            <a:endParaRPr lang="zh-CN" altLang="en-US" sz="1400" b="1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4348" y="3643314"/>
            <a:ext cx="3000395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户内配置：</a:t>
            </a:r>
            <a:endParaRPr lang="en-US" altLang="zh-CN" dirty="0" smtClean="0">
              <a:latin typeface="幼圆" pitchFamily="49" charset="-122"/>
              <a:ea typeface="幼圆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 smtClean="0">
              <a:latin typeface="幼圆" pitchFamily="49" charset="-122"/>
              <a:ea typeface="幼圆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幼圆" pitchFamily="49" charset="-122"/>
                <a:ea typeface="幼圆" pitchFamily="49" charset="-122"/>
              </a:rPr>
              <a:t>餐  桌    椅  子    沙  发    </a:t>
            </a:r>
            <a:endParaRPr lang="en-US" altLang="zh-CN" sz="1400" dirty="0" smtClean="0">
              <a:latin typeface="幼圆" pitchFamily="49" charset="-122"/>
              <a:ea typeface="幼圆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幼圆" pitchFamily="49" charset="-122"/>
                <a:ea typeface="幼圆" pitchFamily="49" charset="-122"/>
              </a:rPr>
              <a:t>茶  几    空  调    电视机</a:t>
            </a:r>
            <a:endParaRPr lang="en-US" altLang="zh-CN" sz="900" dirty="0" smtClean="0">
              <a:latin typeface="幼圆" pitchFamily="49" charset="-122"/>
              <a:ea typeface="幼圆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幼圆" pitchFamily="49" charset="-122"/>
                <a:ea typeface="幼圆" pitchFamily="49" charset="-122"/>
              </a:rPr>
              <a:t>有线电视</a:t>
            </a:r>
            <a:endParaRPr lang="zh-CN" altLang="en-US" sz="1400" dirty="0"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 descr="C:\Users\Administrator\Desktop\图片2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8596" y="357166"/>
            <a:ext cx="1574800" cy="471714"/>
          </a:xfrm>
          <a:prstGeom prst="rect">
            <a:avLst/>
          </a:prstGeom>
          <a:noFill/>
        </p:spPr>
      </p:pic>
      <p:sp>
        <p:nvSpPr>
          <p:cNvPr id="50" name="矩形 49"/>
          <p:cNvSpPr/>
          <p:nvPr/>
        </p:nvSpPr>
        <p:spPr>
          <a:xfrm>
            <a:off x="-32" y="714356"/>
            <a:ext cx="3428992" cy="928694"/>
          </a:xfrm>
          <a:prstGeom prst="rect">
            <a:avLst/>
          </a:prstGeom>
          <a:solidFill>
            <a:schemeClr val="tx1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solidFill>
            <a:srgbClr val="FF99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9933"/>
              </a:solidFill>
            </a:endParaRPr>
          </a:p>
        </p:txBody>
      </p:sp>
      <p:sp>
        <p:nvSpPr>
          <p:cNvPr id="5125" name="Text Box 7"/>
          <p:cNvSpPr txBox="1">
            <a:spLocks noChangeArrowheads="1"/>
          </p:cNvSpPr>
          <p:nvPr/>
        </p:nvSpPr>
        <p:spPr bwMode="auto">
          <a:xfrm>
            <a:off x="3571868" y="835207"/>
            <a:ext cx="34868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cap="all" dirty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全</a:t>
            </a:r>
            <a:r>
              <a:rPr lang="zh-CN" altLang="en-US" sz="2000" b="1" cap="all" dirty="0" smtClean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新全配    </a:t>
            </a:r>
            <a:r>
              <a:rPr lang="en-US" altLang="zh-CN" sz="2000" b="1" cap="all" dirty="0" smtClean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2000</a:t>
            </a:r>
            <a:r>
              <a:rPr lang="zh-CN" altLang="en-US" sz="2000" b="1" cap="all" dirty="0" smtClean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间    任你挑</a:t>
            </a:r>
            <a:endParaRPr lang="zh-CN" sz="2000" b="1" cap="all" dirty="0">
              <a:ln w="9000" cmpd="sng">
                <a:noFill/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43306" y="1263835"/>
            <a:ext cx="337784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cap="all" dirty="0">
                <a:ln w="90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环保家居建材    </a:t>
            </a:r>
            <a:r>
              <a:rPr lang="zh-CN" altLang="en-US" sz="14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电子门锁系统    拎包即住</a:t>
            </a:r>
            <a:endParaRPr lang="zh-CN" altLang="en-US" sz="1400" b="1" cap="all" dirty="0">
              <a:ln w="9000" cmpd="sng">
                <a:solidFill>
                  <a:schemeClr val="tx1"/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4" name="TextBox 22"/>
          <p:cNvSpPr txBox="1">
            <a:spLocks noChangeArrowheads="1"/>
          </p:cNvSpPr>
          <p:nvPr/>
        </p:nvSpPr>
        <p:spPr bwMode="auto">
          <a:xfrm>
            <a:off x="285720" y="6596414"/>
            <a:ext cx="871543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公司地址：</a:t>
            </a:r>
            <a:r>
              <a:rPr lang="zh-CN" altLang="en-US" sz="1100" dirty="0">
                <a:latin typeface="+mj-lt"/>
                <a:ea typeface="仿宋" pitchFamily="49" charset="-122"/>
              </a:rPr>
              <a:t>上海市创新西路</a:t>
            </a:r>
            <a:r>
              <a:rPr lang="en-US" altLang="zh-CN" sz="1100" dirty="0">
                <a:latin typeface="+mj-lt"/>
                <a:ea typeface="仿宋" pitchFamily="49" charset="-122"/>
              </a:rPr>
              <a:t>333</a:t>
            </a:r>
            <a:r>
              <a:rPr lang="zh-CN" altLang="en-US" sz="1100" dirty="0">
                <a:latin typeface="+mj-lt"/>
                <a:ea typeface="仿宋" pitchFamily="49" charset="-122"/>
              </a:rPr>
              <a:t>弄</a:t>
            </a:r>
            <a:r>
              <a:rPr lang="en-US" altLang="zh-CN" sz="1100" dirty="0">
                <a:latin typeface="+mj-lt"/>
                <a:ea typeface="仿宋" pitchFamily="49" charset="-122"/>
              </a:rPr>
              <a:t>46</a:t>
            </a:r>
            <a:r>
              <a:rPr lang="zh-CN" altLang="en-US" sz="1100" dirty="0">
                <a:latin typeface="+mj-lt"/>
                <a:ea typeface="仿宋" pitchFamily="49" charset="-122"/>
              </a:rPr>
              <a:t>号            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公司网址：</a:t>
            </a:r>
            <a:r>
              <a:rPr lang="en-US" sz="1100" dirty="0"/>
              <a:t>www.tangroom.com</a:t>
            </a:r>
            <a:r>
              <a:rPr lang="en-US" altLang="zh-CN" sz="1100" dirty="0">
                <a:latin typeface="仿宋" pitchFamily="49" charset="-122"/>
                <a:ea typeface="仿宋" pitchFamily="49" charset="-122"/>
              </a:rPr>
              <a:t>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咨询热线：</a:t>
            </a:r>
            <a:r>
              <a:rPr lang="en-US" altLang="zh-CN" sz="1100" dirty="0" smtClean="0">
                <a:latin typeface="+mj-lt"/>
                <a:ea typeface="仿宋" pitchFamily="49" charset="-122"/>
              </a:rPr>
              <a:t>400 6- 269 - 069</a:t>
            </a:r>
            <a:endParaRPr lang="zh-CN" altLang="en-US" sz="1100" dirty="0">
              <a:latin typeface="+mj-lt"/>
              <a:ea typeface="仿宋" pitchFamily="49" charset="-122"/>
            </a:endParaRPr>
          </a:p>
        </p:txBody>
      </p:sp>
      <p:sp>
        <p:nvSpPr>
          <p:cNvPr id="40" name="TextBox 33"/>
          <p:cNvSpPr txBox="1">
            <a:spLocks noChangeArrowheads="1"/>
          </p:cNvSpPr>
          <p:nvPr/>
        </p:nvSpPr>
        <p:spPr bwMode="auto">
          <a:xfrm>
            <a:off x="5072066" y="2000240"/>
            <a:ext cx="2249334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仿宋" pitchFamily="49" charset="-122"/>
                <a:ea typeface="仿宋" pitchFamily="49" charset="-122"/>
              </a:rPr>
              <a:t>普通环保简约风格</a:t>
            </a:r>
            <a:endParaRPr lang="zh-CN" altLang="en-US" sz="2000" b="1" dirty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20" name="Picture 10" descr="F:\旧公司资料\唐巢\字体副本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44" y="214290"/>
            <a:ext cx="1657350" cy="46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xt Box 4"/>
          <p:cNvSpPr txBox="1">
            <a:spLocks noChangeArrowheads="1"/>
          </p:cNvSpPr>
          <p:nvPr/>
        </p:nvSpPr>
        <p:spPr bwMode="auto">
          <a:xfrm>
            <a:off x="1357290" y="928670"/>
            <a:ext cx="20717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微软雅黑" pitchFamily="34" charset="-122"/>
              </a:rPr>
              <a:t>    产品展示</a:t>
            </a:r>
            <a:endParaRPr lang="zh-CN" sz="2800" b="1" dirty="0">
              <a:solidFill>
                <a:schemeClr val="tx2">
                  <a:lumMod val="60000"/>
                  <a:lumOff val="40000"/>
                </a:schemeClr>
              </a:solidFill>
              <a:ea typeface="微软雅黑" pitchFamily="34" charset="-122"/>
            </a:endParaRPr>
          </a:p>
        </p:txBody>
      </p:sp>
      <p:sp>
        <p:nvSpPr>
          <p:cNvPr id="51" name="TextBox 33"/>
          <p:cNvSpPr txBox="1">
            <a:spLocks noChangeArrowheads="1"/>
          </p:cNvSpPr>
          <p:nvPr/>
        </p:nvSpPr>
        <p:spPr bwMode="auto">
          <a:xfrm>
            <a:off x="6215074" y="5857892"/>
            <a:ext cx="108234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400" b="1" dirty="0" smtClean="0">
                <a:latin typeface="仿宋" pitchFamily="49" charset="-122"/>
                <a:ea typeface="仿宋" pitchFamily="49" charset="-122"/>
              </a:rPr>
              <a:t>卫生间实景</a:t>
            </a:r>
            <a:endParaRPr lang="zh-CN" altLang="en-US" sz="1400" b="1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42976" y="4643446"/>
            <a:ext cx="3571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户内配置：</a:t>
            </a:r>
            <a:endParaRPr lang="en-US" altLang="zh-CN" dirty="0" smtClean="0">
              <a:latin typeface="幼圆" pitchFamily="49" charset="-122"/>
              <a:ea typeface="幼圆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 smtClean="0">
              <a:latin typeface="幼圆" pitchFamily="49" charset="-122"/>
              <a:ea typeface="幼圆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幼圆" pitchFamily="49" charset="-122"/>
                <a:ea typeface="幼圆" pitchFamily="49" charset="-122"/>
              </a:rPr>
              <a:t>冰  箱    洗衣机    油烟机    </a:t>
            </a:r>
            <a:endParaRPr lang="en-US" altLang="zh-CN" sz="1400" dirty="0" smtClean="0">
              <a:latin typeface="幼圆" pitchFamily="49" charset="-122"/>
              <a:ea typeface="幼圆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幼圆" pitchFamily="49" charset="-122"/>
                <a:ea typeface="幼圆" pitchFamily="49" charset="-122"/>
              </a:rPr>
              <a:t>电磁炉    热水器    煤气灶</a:t>
            </a:r>
            <a:r>
              <a:rPr lang="zh-CN" altLang="en-US" sz="900" dirty="0" smtClean="0">
                <a:latin typeface="幼圆" pitchFamily="49" charset="-122"/>
                <a:ea typeface="幼圆" pitchFamily="49" charset="-122"/>
              </a:rPr>
              <a:t>（部分提供）</a:t>
            </a:r>
            <a:endParaRPr lang="zh-CN" altLang="en-US" sz="900" dirty="0"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14" name="Picture 1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14414" y="1928802"/>
            <a:ext cx="3283268" cy="23488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57752" y="2857496"/>
            <a:ext cx="3208115" cy="28551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33"/>
          <p:cNvSpPr txBox="1">
            <a:spLocks noChangeArrowheads="1"/>
          </p:cNvSpPr>
          <p:nvPr/>
        </p:nvSpPr>
        <p:spPr bwMode="auto">
          <a:xfrm>
            <a:off x="2500298" y="4429132"/>
            <a:ext cx="9028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400" b="1" dirty="0" smtClean="0">
                <a:latin typeface="仿宋" pitchFamily="49" charset="-122"/>
                <a:ea typeface="仿宋" pitchFamily="49" charset="-122"/>
              </a:rPr>
              <a:t>厨房实景</a:t>
            </a:r>
            <a:endParaRPr lang="zh-CN" altLang="en-US" sz="1400" b="1" dirty="0">
              <a:latin typeface="仿宋" pitchFamily="49" charset="-122"/>
              <a:ea typeface="仿宋" pitchFamily="49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 descr="C:\Users\Administrator\Desktop\图片2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8596" y="357166"/>
            <a:ext cx="1574800" cy="471714"/>
          </a:xfrm>
          <a:prstGeom prst="rect">
            <a:avLst/>
          </a:prstGeom>
          <a:noFill/>
        </p:spPr>
      </p:pic>
      <p:sp>
        <p:nvSpPr>
          <p:cNvPr id="50" name="矩形 49"/>
          <p:cNvSpPr/>
          <p:nvPr/>
        </p:nvSpPr>
        <p:spPr>
          <a:xfrm>
            <a:off x="-32" y="714356"/>
            <a:ext cx="3428992" cy="928694"/>
          </a:xfrm>
          <a:prstGeom prst="rect">
            <a:avLst/>
          </a:prstGeom>
          <a:solidFill>
            <a:schemeClr val="tx1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solidFill>
            <a:srgbClr val="FF99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9933"/>
              </a:solidFill>
            </a:endParaRPr>
          </a:p>
        </p:txBody>
      </p:sp>
      <p:sp>
        <p:nvSpPr>
          <p:cNvPr id="5125" name="Text Box 7"/>
          <p:cNvSpPr txBox="1">
            <a:spLocks noChangeArrowheads="1"/>
          </p:cNvSpPr>
          <p:nvPr/>
        </p:nvSpPr>
        <p:spPr bwMode="auto">
          <a:xfrm>
            <a:off x="3571868" y="835207"/>
            <a:ext cx="34868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cap="all" dirty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全</a:t>
            </a:r>
            <a:r>
              <a:rPr lang="zh-CN" altLang="en-US" sz="2000" b="1" cap="all" dirty="0" smtClean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新全配    </a:t>
            </a:r>
            <a:r>
              <a:rPr lang="en-US" altLang="zh-CN" sz="2000" b="1" cap="all" dirty="0" smtClean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2000</a:t>
            </a:r>
            <a:r>
              <a:rPr lang="zh-CN" altLang="en-US" sz="2000" b="1" cap="all" dirty="0" smtClean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间    任你挑</a:t>
            </a:r>
            <a:endParaRPr lang="zh-CN" sz="2000" b="1" cap="all" dirty="0">
              <a:ln w="9000" cmpd="sng">
                <a:noFill/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43306" y="1263835"/>
            <a:ext cx="337784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cap="all" dirty="0">
                <a:ln w="90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环保家居建材    </a:t>
            </a:r>
            <a:r>
              <a:rPr lang="zh-CN" altLang="en-US" sz="14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电子门锁系统    拎包即住</a:t>
            </a:r>
            <a:endParaRPr lang="zh-CN" altLang="en-US" sz="1400" b="1" cap="all" dirty="0">
              <a:ln w="9000" cmpd="sng">
                <a:solidFill>
                  <a:schemeClr val="tx1"/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4" name="TextBox 22"/>
          <p:cNvSpPr txBox="1">
            <a:spLocks noChangeArrowheads="1"/>
          </p:cNvSpPr>
          <p:nvPr/>
        </p:nvSpPr>
        <p:spPr bwMode="auto">
          <a:xfrm>
            <a:off x="285720" y="6596414"/>
            <a:ext cx="871543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公司地址：</a:t>
            </a:r>
            <a:r>
              <a:rPr lang="zh-CN" altLang="en-US" sz="1100" dirty="0">
                <a:latin typeface="+mj-lt"/>
                <a:ea typeface="仿宋" pitchFamily="49" charset="-122"/>
              </a:rPr>
              <a:t>上海市创新西路</a:t>
            </a:r>
            <a:r>
              <a:rPr lang="en-US" altLang="zh-CN" sz="1100" dirty="0">
                <a:latin typeface="+mj-lt"/>
                <a:ea typeface="仿宋" pitchFamily="49" charset="-122"/>
              </a:rPr>
              <a:t>333</a:t>
            </a:r>
            <a:r>
              <a:rPr lang="zh-CN" altLang="en-US" sz="1100" dirty="0">
                <a:latin typeface="+mj-lt"/>
                <a:ea typeface="仿宋" pitchFamily="49" charset="-122"/>
              </a:rPr>
              <a:t>弄</a:t>
            </a:r>
            <a:r>
              <a:rPr lang="en-US" altLang="zh-CN" sz="1100" dirty="0">
                <a:latin typeface="+mj-lt"/>
                <a:ea typeface="仿宋" pitchFamily="49" charset="-122"/>
              </a:rPr>
              <a:t>46</a:t>
            </a:r>
            <a:r>
              <a:rPr lang="zh-CN" altLang="en-US" sz="1100" dirty="0">
                <a:latin typeface="+mj-lt"/>
                <a:ea typeface="仿宋" pitchFamily="49" charset="-122"/>
              </a:rPr>
              <a:t>号            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公司网址：</a:t>
            </a:r>
            <a:r>
              <a:rPr lang="en-US" sz="1100" dirty="0"/>
              <a:t>www.tangroom.com</a:t>
            </a:r>
            <a:r>
              <a:rPr lang="en-US" altLang="zh-CN" sz="1100" dirty="0">
                <a:latin typeface="仿宋" pitchFamily="49" charset="-122"/>
                <a:ea typeface="仿宋" pitchFamily="49" charset="-122"/>
              </a:rPr>
              <a:t>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咨询热线：</a:t>
            </a:r>
            <a:r>
              <a:rPr lang="en-US" altLang="zh-CN" sz="1100" dirty="0" smtClean="0">
                <a:latin typeface="+mj-lt"/>
                <a:ea typeface="仿宋" pitchFamily="49" charset="-122"/>
              </a:rPr>
              <a:t>400 6- 269 - 069</a:t>
            </a:r>
            <a:endParaRPr lang="zh-CN" altLang="en-US" sz="1100" dirty="0">
              <a:latin typeface="+mj-lt"/>
              <a:ea typeface="仿宋" pitchFamily="49" charset="-122"/>
            </a:endParaRPr>
          </a:p>
        </p:txBody>
      </p:sp>
      <p:sp>
        <p:nvSpPr>
          <p:cNvPr id="40" name="TextBox 33"/>
          <p:cNvSpPr txBox="1">
            <a:spLocks noChangeArrowheads="1"/>
          </p:cNvSpPr>
          <p:nvPr/>
        </p:nvSpPr>
        <p:spPr bwMode="auto">
          <a:xfrm>
            <a:off x="5929322" y="4429132"/>
            <a:ext cx="117211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100" b="1" dirty="0" smtClean="0">
                <a:latin typeface="仿宋" pitchFamily="49" charset="-122"/>
                <a:ea typeface="仿宋" pitchFamily="49" charset="-122"/>
              </a:rPr>
              <a:t>带阳台卧室实景</a:t>
            </a:r>
            <a:endParaRPr lang="zh-CN" altLang="en-US" sz="1100" b="1" dirty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20" name="Picture 10" descr="F:\旧公司资料\唐巢\字体副本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44" y="214290"/>
            <a:ext cx="1657350" cy="46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xt Box 4"/>
          <p:cNvSpPr txBox="1">
            <a:spLocks noChangeArrowheads="1"/>
          </p:cNvSpPr>
          <p:nvPr/>
        </p:nvSpPr>
        <p:spPr bwMode="auto">
          <a:xfrm>
            <a:off x="1357290" y="928670"/>
            <a:ext cx="20717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微软雅黑" pitchFamily="34" charset="-122"/>
              </a:rPr>
              <a:t>    产品展示</a:t>
            </a:r>
            <a:endParaRPr lang="zh-CN" sz="2800" b="1" dirty="0">
              <a:solidFill>
                <a:schemeClr val="tx2">
                  <a:lumMod val="60000"/>
                  <a:lumOff val="40000"/>
                </a:schemeClr>
              </a:solidFill>
              <a:ea typeface="微软雅黑" pitchFamily="34" charset="-122"/>
            </a:endParaRPr>
          </a:p>
        </p:txBody>
      </p:sp>
      <p:sp>
        <p:nvSpPr>
          <p:cNvPr id="51" name="TextBox 33"/>
          <p:cNvSpPr txBox="1">
            <a:spLocks noChangeArrowheads="1"/>
          </p:cNvSpPr>
          <p:nvPr/>
        </p:nvSpPr>
        <p:spPr bwMode="auto">
          <a:xfrm>
            <a:off x="1785918" y="6072206"/>
            <a:ext cx="131318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100" b="1" dirty="0" smtClean="0">
                <a:latin typeface="仿宋" pitchFamily="49" charset="-122"/>
                <a:ea typeface="仿宋" pitchFamily="49" charset="-122"/>
              </a:rPr>
              <a:t>不带阳台卧室实景</a:t>
            </a:r>
            <a:endParaRPr lang="zh-CN" altLang="en-US" sz="1100" b="1" dirty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16" name="Picture 1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1643050"/>
            <a:ext cx="3629025" cy="2647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33"/>
          <p:cNvSpPr txBox="1">
            <a:spLocks noChangeArrowheads="1"/>
          </p:cNvSpPr>
          <p:nvPr/>
        </p:nvSpPr>
        <p:spPr bwMode="auto">
          <a:xfrm>
            <a:off x="1214414" y="2000240"/>
            <a:ext cx="2249334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仿宋" pitchFamily="49" charset="-122"/>
                <a:ea typeface="仿宋" pitchFamily="49" charset="-122"/>
              </a:rPr>
              <a:t>普通环保简约风格</a:t>
            </a:r>
            <a:endParaRPr lang="zh-CN" altLang="en-US" sz="2000" b="1" dirty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19" name="Picture 1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2910" y="3214686"/>
            <a:ext cx="3781425" cy="2657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5000628" y="4857760"/>
            <a:ext cx="31432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户内配置：</a:t>
            </a:r>
            <a:endParaRPr lang="en-US" altLang="zh-CN" dirty="0" smtClean="0">
              <a:latin typeface="幼圆" pitchFamily="49" charset="-122"/>
              <a:ea typeface="幼圆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 smtClean="0">
              <a:latin typeface="幼圆" pitchFamily="49" charset="-122"/>
              <a:ea typeface="幼圆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幼圆" pitchFamily="49" charset="-122"/>
                <a:ea typeface="幼圆" pitchFamily="49" charset="-122"/>
              </a:rPr>
              <a:t>床    床头柜    床垫    衣柜    写字台   椅子   空调   电视机</a:t>
            </a:r>
            <a:r>
              <a:rPr lang="zh-CN" altLang="en-US" sz="900" dirty="0" smtClean="0">
                <a:latin typeface="幼圆" pitchFamily="49" charset="-122"/>
                <a:ea typeface="幼圆" pitchFamily="49" charset="-122"/>
              </a:rPr>
              <a:t>（选配）</a:t>
            </a:r>
            <a:endParaRPr lang="zh-CN" altLang="en-US" sz="900" dirty="0"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 descr="C:\Users\Administrator\Desktop\图片2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8596" y="357166"/>
            <a:ext cx="1574800" cy="471714"/>
          </a:xfrm>
          <a:prstGeom prst="rect">
            <a:avLst/>
          </a:prstGeom>
          <a:noFill/>
        </p:spPr>
      </p:pic>
      <p:sp>
        <p:nvSpPr>
          <p:cNvPr id="50" name="矩形 49"/>
          <p:cNvSpPr/>
          <p:nvPr/>
        </p:nvSpPr>
        <p:spPr>
          <a:xfrm>
            <a:off x="-32" y="714356"/>
            <a:ext cx="3428992" cy="928694"/>
          </a:xfrm>
          <a:prstGeom prst="rect">
            <a:avLst/>
          </a:prstGeom>
          <a:solidFill>
            <a:schemeClr val="tx1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solidFill>
            <a:srgbClr val="FF99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9933"/>
              </a:solidFill>
            </a:endParaRPr>
          </a:p>
        </p:txBody>
      </p:sp>
      <p:sp>
        <p:nvSpPr>
          <p:cNvPr id="5125" name="Text Box 7"/>
          <p:cNvSpPr txBox="1">
            <a:spLocks noChangeArrowheads="1"/>
          </p:cNvSpPr>
          <p:nvPr/>
        </p:nvSpPr>
        <p:spPr bwMode="auto">
          <a:xfrm>
            <a:off x="3571868" y="835207"/>
            <a:ext cx="34868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cap="all" dirty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全</a:t>
            </a:r>
            <a:r>
              <a:rPr lang="zh-CN" altLang="en-US" sz="2000" b="1" cap="all" dirty="0" smtClean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新全配    </a:t>
            </a:r>
            <a:r>
              <a:rPr lang="en-US" altLang="zh-CN" sz="2000" b="1" cap="all" dirty="0" smtClean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2000</a:t>
            </a:r>
            <a:r>
              <a:rPr lang="zh-CN" altLang="en-US" sz="2000" b="1" cap="all" dirty="0" smtClean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间    任你挑</a:t>
            </a:r>
            <a:endParaRPr lang="zh-CN" sz="2000" b="1" cap="all" dirty="0">
              <a:ln w="9000" cmpd="sng">
                <a:noFill/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43306" y="1263835"/>
            <a:ext cx="337784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cap="all" dirty="0">
                <a:ln w="90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环保家居建材    </a:t>
            </a:r>
            <a:r>
              <a:rPr lang="zh-CN" altLang="en-US" sz="14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电子门锁系统    拎包即住</a:t>
            </a:r>
            <a:endParaRPr lang="zh-CN" altLang="en-US" sz="1400" b="1" cap="all" dirty="0">
              <a:ln w="9000" cmpd="sng">
                <a:solidFill>
                  <a:schemeClr val="tx1"/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4" name="TextBox 22"/>
          <p:cNvSpPr txBox="1">
            <a:spLocks noChangeArrowheads="1"/>
          </p:cNvSpPr>
          <p:nvPr/>
        </p:nvSpPr>
        <p:spPr bwMode="auto">
          <a:xfrm>
            <a:off x="285720" y="6596414"/>
            <a:ext cx="871543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公司地址：</a:t>
            </a:r>
            <a:r>
              <a:rPr lang="zh-CN" altLang="en-US" sz="1100" dirty="0">
                <a:latin typeface="+mj-lt"/>
                <a:ea typeface="仿宋" pitchFamily="49" charset="-122"/>
              </a:rPr>
              <a:t>上海市创新西路</a:t>
            </a:r>
            <a:r>
              <a:rPr lang="en-US" altLang="zh-CN" sz="1100" dirty="0">
                <a:latin typeface="+mj-lt"/>
                <a:ea typeface="仿宋" pitchFamily="49" charset="-122"/>
              </a:rPr>
              <a:t>333</a:t>
            </a:r>
            <a:r>
              <a:rPr lang="zh-CN" altLang="en-US" sz="1100" dirty="0">
                <a:latin typeface="+mj-lt"/>
                <a:ea typeface="仿宋" pitchFamily="49" charset="-122"/>
              </a:rPr>
              <a:t>弄</a:t>
            </a:r>
            <a:r>
              <a:rPr lang="en-US" altLang="zh-CN" sz="1100" dirty="0">
                <a:latin typeface="+mj-lt"/>
                <a:ea typeface="仿宋" pitchFamily="49" charset="-122"/>
              </a:rPr>
              <a:t>46</a:t>
            </a:r>
            <a:r>
              <a:rPr lang="zh-CN" altLang="en-US" sz="1100" dirty="0">
                <a:latin typeface="+mj-lt"/>
                <a:ea typeface="仿宋" pitchFamily="49" charset="-122"/>
              </a:rPr>
              <a:t>号            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公司网址：</a:t>
            </a:r>
            <a:r>
              <a:rPr lang="en-US" sz="1100" dirty="0"/>
              <a:t>www.tangroom.com</a:t>
            </a:r>
            <a:r>
              <a:rPr lang="en-US" altLang="zh-CN" sz="1100" dirty="0">
                <a:latin typeface="仿宋" pitchFamily="49" charset="-122"/>
                <a:ea typeface="仿宋" pitchFamily="49" charset="-122"/>
              </a:rPr>
              <a:t>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咨询热线：</a:t>
            </a:r>
            <a:r>
              <a:rPr lang="en-US" altLang="zh-CN" sz="1100" dirty="0" smtClean="0">
                <a:latin typeface="+mj-lt"/>
                <a:ea typeface="仿宋" pitchFamily="49" charset="-122"/>
              </a:rPr>
              <a:t>400 6- 269 - 069</a:t>
            </a:r>
            <a:endParaRPr lang="zh-CN" altLang="en-US" sz="1100" dirty="0">
              <a:latin typeface="+mj-lt"/>
              <a:ea typeface="仿宋" pitchFamily="49" charset="-122"/>
            </a:endParaRPr>
          </a:p>
        </p:txBody>
      </p:sp>
      <p:pic>
        <p:nvPicPr>
          <p:cNvPr id="20" name="Picture 10" descr="F:\旧公司资料\唐巢\字体副本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44" y="214290"/>
            <a:ext cx="1657350" cy="46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xt Box 4"/>
          <p:cNvSpPr txBox="1">
            <a:spLocks noChangeArrowheads="1"/>
          </p:cNvSpPr>
          <p:nvPr/>
        </p:nvSpPr>
        <p:spPr bwMode="auto">
          <a:xfrm>
            <a:off x="1357290" y="928670"/>
            <a:ext cx="20717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微软雅黑" pitchFamily="34" charset="-122"/>
              </a:rPr>
              <a:t>    产品展示</a:t>
            </a:r>
            <a:endParaRPr lang="zh-CN" sz="2800" b="1" dirty="0">
              <a:solidFill>
                <a:schemeClr val="tx2">
                  <a:lumMod val="60000"/>
                  <a:lumOff val="40000"/>
                </a:schemeClr>
              </a:solidFill>
              <a:ea typeface="微软雅黑" pitchFamily="34" charset="-122"/>
            </a:endParaRPr>
          </a:p>
        </p:txBody>
      </p:sp>
      <p:sp>
        <p:nvSpPr>
          <p:cNvPr id="51" name="TextBox 33"/>
          <p:cNvSpPr txBox="1">
            <a:spLocks noChangeArrowheads="1"/>
          </p:cNvSpPr>
          <p:nvPr/>
        </p:nvSpPr>
        <p:spPr bwMode="auto">
          <a:xfrm>
            <a:off x="5357818" y="5929330"/>
            <a:ext cx="117211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100" b="1" dirty="0" smtClean="0">
                <a:latin typeface="仿宋" pitchFamily="49" charset="-122"/>
                <a:ea typeface="仿宋" pitchFamily="49" charset="-122"/>
              </a:rPr>
              <a:t>精装房客厅实景</a:t>
            </a:r>
            <a:endParaRPr lang="zh-CN" altLang="en-US" sz="1100" b="1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13" name="TextBox 33"/>
          <p:cNvSpPr txBox="1">
            <a:spLocks noChangeArrowheads="1"/>
          </p:cNvSpPr>
          <p:nvPr/>
        </p:nvSpPr>
        <p:spPr bwMode="auto">
          <a:xfrm>
            <a:off x="714348" y="2428868"/>
            <a:ext cx="2249334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仿宋" pitchFamily="49" charset="-122"/>
                <a:ea typeface="仿宋" pitchFamily="49" charset="-122"/>
              </a:rPr>
              <a:t>精装宜家简约风格</a:t>
            </a:r>
            <a:endParaRPr lang="zh-CN" altLang="en-US" sz="2000" b="1" dirty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14" name="Picture 1" descr="C:\Users\lenovo\AppData\Roaming\Tencent\Users\841323272\QQ\WinTemp\RichOle\RMTX}$I}C92WZ[{_]Q}U$5O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57554" y="2214554"/>
            <a:ext cx="5295900" cy="3505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/>
          <p:cNvSpPr txBox="1"/>
          <p:nvPr/>
        </p:nvSpPr>
        <p:spPr>
          <a:xfrm>
            <a:off x="428596" y="3429000"/>
            <a:ext cx="3000395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户内配置：</a:t>
            </a:r>
            <a:endParaRPr lang="en-US" altLang="zh-CN" dirty="0" smtClean="0">
              <a:latin typeface="幼圆" pitchFamily="49" charset="-122"/>
              <a:ea typeface="幼圆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 smtClean="0">
              <a:latin typeface="幼圆" pitchFamily="49" charset="-122"/>
              <a:ea typeface="幼圆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幼圆" pitchFamily="49" charset="-122"/>
                <a:ea typeface="幼圆" pitchFamily="49" charset="-122"/>
              </a:rPr>
              <a:t>餐  桌    椅  子    沙  发    </a:t>
            </a:r>
            <a:endParaRPr lang="en-US" altLang="zh-CN" sz="1400" dirty="0" smtClean="0">
              <a:latin typeface="幼圆" pitchFamily="49" charset="-122"/>
              <a:ea typeface="幼圆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幼圆" pitchFamily="49" charset="-122"/>
                <a:ea typeface="幼圆" pitchFamily="49" charset="-122"/>
              </a:rPr>
              <a:t>茶  几    空  调    电视柜</a:t>
            </a:r>
            <a:endParaRPr lang="en-US" altLang="zh-CN" sz="1400" dirty="0" smtClean="0">
              <a:latin typeface="幼圆" pitchFamily="49" charset="-122"/>
              <a:ea typeface="幼圆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幼圆" pitchFamily="49" charset="-122"/>
                <a:ea typeface="幼圆" pitchFamily="49" charset="-122"/>
              </a:rPr>
              <a:t>电视机    有线电视</a:t>
            </a:r>
            <a:endParaRPr lang="en-US" altLang="zh-CN" sz="1400" dirty="0" smtClean="0"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 descr="C:\Users\Administrator\Desktop\图片2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8596" y="357166"/>
            <a:ext cx="1574800" cy="471714"/>
          </a:xfrm>
          <a:prstGeom prst="rect">
            <a:avLst/>
          </a:prstGeom>
          <a:noFill/>
        </p:spPr>
      </p:pic>
      <p:sp>
        <p:nvSpPr>
          <p:cNvPr id="50" name="矩形 49"/>
          <p:cNvSpPr/>
          <p:nvPr/>
        </p:nvSpPr>
        <p:spPr>
          <a:xfrm>
            <a:off x="-32" y="714356"/>
            <a:ext cx="3428992" cy="928694"/>
          </a:xfrm>
          <a:prstGeom prst="rect">
            <a:avLst/>
          </a:prstGeom>
          <a:solidFill>
            <a:schemeClr val="tx1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solidFill>
            <a:srgbClr val="FF99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9933"/>
              </a:solidFill>
            </a:endParaRPr>
          </a:p>
        </p:txBody>
      </p:sp>
      <p:sp>
        <p:nvSpPr>
          <p:cNvPr id="5125" name="Text Box 7"/>
          <p:cNvSpPr txBox="1">
            <a:spLocks noChangeArrowheads="1"/>
          </p:cNvSpPr>
          <p:nvPr/>
        </p:nvSpPr>
        <p:spPr bwMode="auto">
          <a:xfrm>
            <a:off x="3571868" y="835207"/>
            <a:ext cx="34868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cap="all" dirty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全</a:t>
            </a:r>
            <a:r>
              <a:rPr lang="zh-CN" altLang="en-US" sz="2000" b="1" cap="all" dirty="0" smtClean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新全配    </a:t>
            </a:r>
            <a:r>
              <a:rPr lang="en-US" altLang="zh-CN" sz="2000" b="1" cap="all" dirty="0" smtClean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2000</a:t>
            </a:r>
            <a:r>
              <a:rPr lang="zh-CN" altLang="en-US" sz="2000" b="1" cap="all" dirty="0" smtClean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间    任你挑</a:t>
            </a:r>
            <a:endParaRPr lang="zh-CN" sz="2000" b="1" cap="all" dirty="0">
              <a:ln w="9000" cmpd="sng">
                <a:noFill/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43306" y="1263835"/>
            <a:ext cx="337784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cap="all" dirty="0">
                <a:ln w="90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环保家居建材    </a:t>
            </a:r>
            <a:r>
              <a:rPr lang="zh-CN" altLang="en-US" sz="14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电子门锁系统    拎包即住</a:t>
            </a:r>
            <a:endParaRPr lang="zh-CN" altLang="en-US" sz="1400" b="1" cap="all" dirty="0">
              <a:ln w="9000" cmpd="sng">
                <a:solidFill>
                  <a:schemeClr val="tx1"/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4" name="TextBox 22"/>
          <p:cNvSpPr txBox="1">
            <a:spLocks noChangeArrowheads="1"/>
          </p:cNvSpPr>
          <p:nvPr/>
        </p:nvSpPr>
        <p:spPr bwMode="auto">
          <a:xfrm>
            <a:off x="285720" y="6596414"/>
            <a:ext cx="871543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公司地址：</a:t>
            </a:r>
            <a:r>
              <a:rPr lang="zh-CN" altLang="en-US" sz="1100" dirty="0">
                <a:latin typeface="+mj-lt"/>
                <a:ea typeface="仿宋" pitchFamily="49" charset="-122"/>
              </a:rPr>
              <a:t>上海市创新西路</a:t>
            </a:r>
            <a:r>
              <a:rPr lang="en-US" altLang="zh-CN" sz="1100" dirty="0">
                <a:latin typeface="+mj-lt"/>
                <a:ea typeface="仿宋" pitchFamily="49" charset="-122"/>
              </a:rPr>
              <a:t>333</a:t>
            </a:r>
            <a:r>
              <a:rPr lang="zh-CN" altLang="en-US" sz="1100" dirty="0">
                <a:latin typeface="+mj-lt"/>
                <a:ea typeface="仿宋" pitchFamily="49" charset="-122"/>
              </a:rPr>
              <a:t>弄</a:t>
            </a:r>
            <a:r>
              <a:rPr lang="en-US" altLang="zh-CN" sz="1100" dirty="0">
                <a:latin typeface="+mj-lt"/>
                <a:ea typeface="仿宋" pitchFamily="49" charset="-122"/>
              </a:rPr>
              <a:t>46</a:t>
            </a:r>
            <a:r>
              <a:rPr lang="zh-CN" altLang="en-US" sz="1100" dirty="0">
                <a:latin typeface="+mj-lt"/>
                <a:ea typeface="仿宋" pitchFamily="49" charset="-122"/>
              </a:rPr>
              <a:t>号            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公司网址：</a:t>
            </a:r>
            <a:r>
              <a:rPr lang="en-US" sz="1100" dirty="0"/>
              <a:t>www.tangroom.com</a:t>
            </a:r>
            <a:r>
              <a:rPr lang="en-US" altLang="zh-CN" sz="1100" dirty="0">
                <a:latin typeface="仿宋" pitchFamily="49" charset="-122"/>
                <a:ea typeface="仿宋" pitchFamily="49" charset="-122"/>
              </a:rPr>
              <a:t>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咨询热线：</a:t>
            </a:r>
            <a:r>
              <a:rPr lang="en-US" altLang="zh-CN" sz="1100" dirty="0" smtClean="0">
                <a:latin typeface="+mj-lt"/>
                <a:ea typeface="仿宋" pitchFamily="49" charset="-122"/>
              </a:rPr>
              <a:t>400 6- 269 - 069</a:t>
            </a:r>
            <a:endParaRPr lang="zh-CN" altLang="en-US" sz="1100" dirty="0">
              <a:latin typeface="+mj-lt"/>
              <a:ea typeface="仿宋" pitchFamily="49" charset="-122"/>
            </a:endParaRPr>
          </a:p>
        </p:txBody>
      </p:sp>
      <p:pic>
        <p:nvPicPr>
          <p:cNvPr id="20" name="Picture 10" descr="F:\旧公司资料\唐巢\字体副本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44" y="214290"/>
            <a:ext cx="1657350" cy="46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xt Box 4"/>
          <p:cNvSpPr txBox="1">
            <a:spLocks noChangeArrowheads="1"/>
          </p:cNvSpPr>
          <p:nvPr/>
        </p:nvSpPr>
        <p:spPr bwMode="auto">
          <a:xfrm>
            <a:off x="1357290" y="928670"/>
            <a:ext cx="20717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微软雅黑" pitchFamily="34" charset="-122"/>
              </a:rPr>
              <a:t>    产品展示</a:t>
            </a:r>
            <a:endParaRPr lang="zh-CN" sz="2800" b="1" dirty="0">
              <a:solidFill>
                <a:schemeClr val="tx2">
                  <a:lumMod val="60000"/>
                  <a:lumOff val="40000"/>
                </a:schemeClr>
              </a:solidFill>
              <a:ea typeface="微软雅黑" pitchFamily="34" charset="-122"/>
            </a:endParaRPr>
          </a:p>
        </p:txBody>
      </p:sp>
      <p:sp>
        <p:nvSpPr>
          <p:cNvPr id="51" name="TextBox 33"/>
          <p:cNvSpPr txBox="1">
            <a:spLocks noChangeArrowheads="1"/>
          </p:cNvSpPr>
          <p:nvPr/>
        </p:nvSpPr>
        <p:spPr bwMode="auto">
          <a:xfrm>
            <a:off x="6429388" y="6215082"/>
            <a:ext cx="131318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100" b="1" dirty="0" smtClean="0">
                <a:latin typeface="仿宋" pitchFamily="49" charset="-122"/>
                <a:ea typeface="仿宋" pitchFamily="49" charset="-122"/>
              </a:rPr>
              <a:t>精装房卫生间实景</a:t>
            </a:r>
            <a:endParaRPr lang="zh-CN" altLang="en-US" sz="1100" b="1" dirty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17" name="Picture 1" descr="C:\Users\lenovo\AppData\Roaming\Tencent\Users\841323272\QQ\WinTemp\RichOle\KRU]%[3JKTKB5)T)17}ZQ[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8662" y="1857364"/>
            <a:ext cx="3957638" cy="26217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00694" y="1785926"/>
            <a:ext cx="2928958" cy="4240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33"/>
          <p:cNvSpPr txBox="1">
            <a:spLocks noChangeArrowheads="1"/>
          </p:cNvSpPr>
          <p:nvPr/>
        </p:nvSpPr>
        <p:spPr bwMode="auto">
          <a:xfrm>
            <a:off x="2214546" y="4643446"/>
            <a:ext cx="117211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100" b="1" dirty="0" smtClean="0">
                <a:latin typeface="仿宋" pitchFamily="49" charset="-122"/>
                <a:ea typeface="仿宋" pitchFamily="49" charset="-122"/>
              </a:rPr>
              <a:t>精装房厨房实景</a:t>
            </a:r>
            <a:endParaRPr lang="zh-CN" altLang="en-US" sz="1100" b="1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18" name="TextBox 33"/>
          <p:cNvSpPr txBox="1">
            <a:spLocks noChangeArrowheads="1"/>
          </p:cNvSpPr>
          <p:nvPr/>
        </p:nvSpPr>
        <p:spPr bwMode="auto">
          <a:xfrm>
            <a:off x="857224" y="5000636"/>
            <a:ext cx="2249334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仿宋" pitchFamily="49" charset="-122"/>
                <a:ea typeface="仿宋" pitchFamily="49" charset="-122"/>
              </a:rPr>
              <a:t>精装宜家简约风格</a:t>
            </a:r>
            <a:endParaRPr lang="zh-CN" altLang="en-US" sz="2000" b="1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7224" y="5485171"/>
            <a:ext cx="5715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户内配置：</a:t>
            </a:r>
            <a:endParaRPr lang="en-US" altLang="zh-CN" dirty="0" smtClean="0">
              <a:latin typeface="幼圆" pitchFamily="49" charset="-122"/>
              <a:ea typeface="幼圆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800" dirty="0" smtClean="0">
              <a:latin typeface="幼圆" pitchFamily="49" charset="-122"/>
              <a:ea typeface="幼圆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幼圆" pitchFamily="49" charset="-122"/>
                <a:ea typeface="幼圆" pitchFamily="49" charset="-122"/>
              </a:rPr>
              <a:t>冰  箱   洗衣机   油烟机   热水器   煤气灶</a:t>
            </a:r>
            <a:endParaRPr lang="zh-CN" altLang="en-US" sz="900" dirty="0"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1857364"/>
            <a:ext cx="2619375" cy="1752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2" name="Picture 2" descr="C:\Users\Administrator\Desktop\图片2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8596" y="357166"/>
            <a:ext cx="1574800" cy="471714"/>
          </a:xfrm>
          <a:prstGeom prst="rect">
            <a:avLst/>
          </a:prstGeom>
          <a:noFill/>
        </p:spPr>
      </p:pic>
      <p:sp>
        <p:nvSpPr>
          <p:cNvPr id="50" name="矩形 49"/>
          <p:cNvSpPr/>
          <p:nvPr/>
        </p:nvSpPr>
        <p:spPr>
          <a:xfrm>
            <a:off x="-32" y="714356"/>
            <a:ext cx="3428992" cy="928694"/>
          </a:xfrm>
          <a:prstGeom prst="rect">
            <a:avLst/>
          </a:prstGeom>
          <a:solidFill>
            <a:schemeClr val="tx1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solidFill>
            <a:srgbClr val="FF99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9933"/>
              </a:solidFill>
            </a:endParaRPr>
          </a:p>
        </p:txBody>
      </p:sp>
      <p:sp>
        <p:nvSpPr>
          <p:cNvPr id="5125" name="Text Box 7"/>
          <p:cNvSpPr txBox="1">
            <a:spLocks noChangeArrowheads="1"/>
          </p:cNvSpPr>
          <p:nvPr/>
        </p:nvSpPr>
        <p:spPr bwMode="auto">
          <a:xfrm>
            <a:off x="3571868" y="835207"/>
            <a:ext cx="34868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cap="all" dirty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全</a:t>
            </a:r>
            <a:r>
              <a:rPr lang="zh-CN" altLang="en-US" sz="2000" b="1" cap="all" dirty="0" smtClean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新全配    </a:t>
            </a:r>
            <a:r>
              <a:rPr lang="en-US" altLang="zh-CN" sz="2000" b="1" cap="all" dirty="0" smtClean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2000</a:t>
            </a:r>
            <a:r>
              <a:rPr lang="zh-CN" altLang="en-US" sz="2000" b="1" cap="all" dirty="0" smtClean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间    任你挑</a:t>
            </a:r>
            <a:endParaRPr lang="zh-CN" sz="2000" b="1" cap="all" dirty="0">
              <a:ln w="9000" cmpd="sng">
                <a:noFill/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43306" y="1263835"/>
            <a:ext cx="337784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cap="all" dirty="0">
                <a:ln w="90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环保家居建材    </a:t>
            </a:r>
            <a:r>
              <a:rPr lang="zh-CN" altLang="en-US" sz="14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电子门锁系统    拎包即住</a:t>
            </a:r>
            <a:endParaRPr lang="zh-CN" altLang="en-US" sz="1400" b="1" cap="all" dirty="0">
              <a:ln w="9000" cmpd="sng">
                <a:solidFill>
                  <a:schemeClr val="tx1"/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4" name="TextBox 22"/>
          <p:cNvSpPr txBox="1">
            <a:spLocks noChangeArrowheads="1"/>
          </p:cNvSpPr>
          <p:nvPr/>
        </p:nvSpPr>
        <p:spPr bwMode="auto">
          <a:xfrm>
            <a:off x="285720" y="6596414"/>
            <a:ext cx="871543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公司地址：</a:t>
            </a:r>
            <a:r>
              <a:rPr lang="zh-CN" altLang="en-US" sz="1100" dirty="0">
                <a:latin typeface="+mj-lt"/>
                <a:ea typeface="仿宋" pitchFamily="49" charset="-122"/>
              </a:rPr>
              <a:t>上海市创新西路</a:t>
            </a:r>
            <a:r>
              <a:rPr lang="en-US" altLang="zh-CN" sz="1100" dirty="0">
                <a:latin typeface="+mj-lt"/>
                <a:ea typeface="仿宋" pitchFamily="49" charset="-122"/>
              </a:rPr>
              <a:t>333</a:t>
            </a:r>
            <a:r>
              <a:rPr lang="zh-CN" altLang="en-US" sz="1100" dirty="0">
                <a:latin typeface="+mj-lt"/>
                <a:ea typeface="仿宋" pitchFamily="49" charset="-122"/>
              </a:rPr>
              <a:t>弄</a:t>
            </a:r>
            <a:r>
              <a:rPr lang="en-US" altLang="zh-CN" sz="1100" dirty="0">
                <a:latin typeface="+mj-lt"/>
                <a:ea typeface="仿宋" pitchFamily="49" charset="-122"/>
              </a:rPr>
              <a:t>46</a:t>
            </a:r>
            <a:r>
              <a:rPr lang="zh-CN" altLang="en-US" sz="1100" dirty="0">
                <a:latin typeface="+mj-lt"/>
                <a:ea typeface="仿宋" pitchFamily="49" charset="-122"/>
              </a:rPr>
              <a:t>号            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公司网址：</a:t>
            </a:r>
            <a:r>
              <a:rPr lang="en-US" sz="1100" dirty="0"/>
              <a:t>www.tangroom.com</a:t>
            </a:r>
            <a:r>
              <a:rPr lang="en-US" altLang="zh-CN" sz="1100" dirty="0">
                <a:latin typeface="仿宋" pitchFamily="49" charset="-122"/>
                <a:ea typeface="仿宋" pitchFamily="49" charset="-122"/>
              </a:rPr>
              <a:t>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咨询热线：</a:t>
            </a:r>
            <a:r>
              <a:rPr lang="en-US" altLang="zh-CN" sz="1100" dirty="0" smtClean="0">
                <a:latin typeface="+mj-lt"/>
                <a:ea typeface="仿宋" pitchFamily="49" charset="-122"/>
              </a:rPr>
              <a:t>400 6- 269 - 069</a:t>
            </a:r>
            <a:endParaRPr lang="zh-CN" altLang="en-US" sz="1100" dirty="0">
              <a:latin typeface="+mj-lt"/>
              <a:ea typeface="仿宋" pitchFamily="49" charset="-122"/>
            </a:endParaRPr>
          </a:p>
        </p:txBody>
      </p:sp>
      <p:pic>
        <p:nvPicPr>
          <p:cNvPr id="20" name="Picture 10" descr="F:\旧公司资料\唐巢\字体副本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44" y="214290"/>
            <a:ext cx="1657350" cy="46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xt Box 4"/>
          <p:cNvSpPr txBox="1">
            <a:spLocks noChangeArrowheads="1"/>
          </p:cNvSpPr>
          <p:nvPr/>
        </p:nvSpPr>
        <p:spPr bwMode="auto">
          <a:xfrm>
            <a:off x="1357290" y="928670"/>
            <a:ext cx="20717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微软雅黑" pitchFamily="34" charset="-122"/>
              </a:rPr>
              <a:t>    产品展示</a:t>
            </a:r>
            <a:endParaRPr lang="zh-CN" sz="2800" b="1" dirty="0">
              <a:solidFill>
                <a:schemeClr val="tx2">
                  <a:lumMod val="60000"/>
                  <a:lumOff val="40000"/>
                </a:schemeClr>
              </a:solidFill>
              <a:ea typeface="微软雅黑" pitchFamily="34" charset="-122"/>
            </a:endParaRPr>
          </a:p>
        </p:txBody>
      </p:sp>
      <p:sp>
        <p:nvSpPr>
          <p:cNvPr id="51" name="TextBox 33"/>
          <p:cNvSpPr txBox="1">
            <a:spLocks noChangeArrowheads="1"/>
          </p:cNvSpPr>
          <p:nvPr/>
        </p:nvSpPr>
        <p:spPr bwMode="auto">
          <a:xfrm>
            <a:off x="6429388" y="6215082"/>
            <a:ext cx="131318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100" b="1" dirty="0" smtClean="0">
                <a:latin typeface="仿宋" pitchFamily="49" charset="-122"/>
                <a:ea typeface="仿宋" pitchFamily="49" charset="-122"/>
              </a:rPr>
              <a:t>精装房卫生间实景</a:t>
            </a:r>
            <a:endParaRPr lang="zh-CN" altLang="en-US" sz="1100" b="1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18" name="TextBox 33"/>
          <p:cNvSpPr txBox="1">
            <a:spLocks noChangeArrowheads="1"/>
          </p:cNvSpPr>
          <p:nvPr/>
        </p:nvSpPr>
        <p:spPr bwMode="auto">
          <a:xfrm>
            <a:off x="785786" y="4643446"/>
            <a:ext cx="2249334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仿宋" pitchFamily="49" charset="-122"/>
                <a:ea typeface="仿宋" pitchFamily="49" charset="-122"/>
              </a:rPr>
              <a:t>精装宜家简约风格</a:t>
            </a:r>
            <a:endParaRPr lang="zh-CN" altLang="en-US" sz="2000" b="1" dirty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4348" y="1857364"/>
            <a:ext cx="3713797" cy="24469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14876" y="3429000"/>
            <a:ext cx="3957638" cy="2636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785786" y="5357826"/>
            <a:ext cx="535785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户内配置：</a:t>
            </a:r>
            <a:endParaRPr lang="en-US" altLang="zh-CN" dirty="0" smtClean="0">
              <a:latin typeface="幼圆" pitchFamily="49" charset="-122"/>
              <a:ea typeface="幼圆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 smtClean="0">
              <a:latin typeface="幼圆" pitchFamily="49" charset="-122"/>
              <a:ea typeface="幼圆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幼圆" pitchFamily="49" charset="-122"/>
                <a:ea typeface="幼圆" pitchFamily="49" charset="-122"/>
              </a:rPr>
              <a:t>床   床头柜     床  垫    衣  柜   空  调</a:t>
            </a:r>
            <a:endParaRPr lang="zh-CN" altLang="en-US" sz="900" dirty="0"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solidFill>
            <a:srgbClr val="FF99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9933"/>
              </a:solidFill>
            </a:endParaRPr>
          </a:p>
        </p:txBody>
      </p:sp>
      <p:sp>
        <p:nvSpPr>
          <p:cNvPr id="34" name="TextBox 22"/>
          <p:cNvSpPr txBox="1">
            <a:spLocks noChangeArrowheads="1"/>
          </p:cNvSpPr>
          <p:nvPr/>
        </p:nvSpPr>
        <p:spPr bwMode="auto">
          <a:xfrm>
            <a:off x="285720" y="6596414"/>
            <a:ext cx="871543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公司地址：</a:t>
            </a:r>
            <a:r>
              <a:rPr lang="zh-CN" altLang="en-US" sz="1100" dirty="0">
                <a:latin typeface="+mj-lt"/>
                <a:ea typeface="仿宋" pitchFamily="49" charset="-122"/>
              </a:rPr>
              <a:t>上海市创新西路</a:t>
            </a:r>
            <a:r>
              <a:rPr lang="en-US" altLang="zh-CN" sz="1100" dirty="0">
                <a:latin typeface="+mj-lt"/>
                <a:ea typeface="仿宋" pitchFamily="49" charset="-122"/>
              </a:rPr>
              <a:t>333</a:t>
            </a:r>
            <a:r>
              <a:rPr lang="zh-CN" altLang="en-US" sz="1100" dirty="0">
                <a:latin typeface="+mj-lt"/>
                <a:ea typeface="仿宋" pitchFamily="49" charset="-122"/>
              </a:rPr>
              <a:t>弄</a:t>
            </a:r>
            <a:r>
              <a:rPr lang="en-US" altLang="zh-CN" sz="1100" dirty="0">
                <a:latin typeface="+mj-lt"/>
                <a:ea typeface="仿宋" pitchFamily="49" charset="-122"/>
              </a:rPr>
              <a:t>46</a:t>
            </a:r>
            <a:r>
              <a:rPr lang="zh-CN" altLang="en-US" sz="1100" dirty="0">
                <a:latin typeface="+mj-lt"/>
                <a:ea typeface="仿宋" pitchFamily="49" charset="-122"/>
              </a:rPr>
              <a:t>号            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公司网址：</a:t>
            </a:r>
            <a:r>
              <a:rPr lang="en-US" sz="1100" dirty="0"/>
              <a:t>www.tangroom.com</a:t>
            </a:r>
            <a:r>
              <a:rPr lang="en-US" altLang="zh-CN" sz="1100" dirty="0">
                <a:latin typeface="仿宋" pitchFamily="49" charset="-122"/>
                <a:ea typeface="仿宋" pitchFamily="49" charset="-122"/>
              </a:rPr>
              <a:t>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咨询热线：</a:t>
            </a:r>
            <a:r>
              <a:rPr lang="en-US" altLang="zh-CN" sz="1100" dirty="0" smtClean="0">
                <a:latin typeface="+mj-lt"/>
                <a:ea typeface="仿宋" pitchFamily="49" charset="-122"/>
              </a:rPr>
              <a:t>400 6- 269 - 069</a:t>
            </a:r>
            <a:endParaRPr lang="zh-CN" altLang="en-US" sz="1100" dirty="0">
              <a:latin typeface="+mj-lt"/>
              <a:ea typeface="仿宋" pitchFamily="49" charset="-122"/>
            </a:endParaRPr>
          </a:p>
        </p:txBody>
      </p:sp>
      <p:pic>
        <p:nvPicPr>
          <p:cNvPr id="32" name="Picture 10" descr="F:\旧公司资料\唐巢\字体副本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44" y="214290"/>
            <a:ext cx="1657350" cy="46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C:\Users\Administrator\Desktop\图片2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43240" y="2500306"/>
            <a:ext cx="1574800" cy="471714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2714612" y="2857496"/>
            <a:ext cx="3428992" cy="928694"/>
          </a:xfrm>
          <a:prstGeom prst="rect">
            <a:avLst/>
          </a:prstGeom>
          <a:solidFill>
            <a:schemeClr val="tx1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643306" y="3071810"/>
            <a:ext cx="25003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a typeface="微软雅黑" pitchFamily="34" charset="-122"/>
              </a:rPr>
              <a:t>合作商展示</a:t>
            </a:r>
            <a:endParaRPr lang="zh-CN" sz="2800" b="1" dirty="0">
              <a:solidFill>
                <a:schemeClr val="accent4">
                  <a:lumMod val="60000"/>
                  <a:lumOff val="40000"/>
                </a:schemeClr>
              </a:solidFill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14678" y="3071810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a typeface="微软雅黑" pitchFamily="34" charset="-122"/>
              </a:rPr>
              <a:t>3</a:t>
            </a:r>
            <a:r>
              <a:rPr lang="zh-CN" altLang="en-US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a typeface="微软雅黑" pitchFamily="34" charset="-122"/>
              </a:rPr>
              <a:t>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5940425" y="3495679"/>
            <a:ext cx="1441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微软雅黑" pitchFamily="34" charset="-122"/>
              </a:rPr>
              <a:t>产品展示</a:t>
            </a:r>
            <a:endParaRPr lang="zh-CN" b="1" dirty="0">
              <a:solidFill>
                <a:schemeClr val="tx2">
                  <a:lumMod val="60000"/>
                  <a:lumOff val="40000"/>
                </a:schemeClr>
              </a:solidFill>
              <a:ea typeface="微软雅黑" pitchFamily="34" charset="-122"/>
            </a:endParaRPr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5940425" y="4500570"/>
            <a:ext cx="28257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92D050"/>
                </a:solidFill>
                <a:ea typeface="微软雅黑" pitchFamily="34" charset="-122"/>
              </a:rPr>
              <a:t>我们的服务</a:t>
            </a:r>
            <a:endParaRPr lang="zh-CN" altLang="en-US" b="1" dirty="0">
              <a:solidFill>
                <a:srgbClr val="92D050"/>
              </a:solidFill>
            </a:endParaRPr>
          </a:p>
        </p:txBody>
      </p:sp>
      <p:sp>
        <p:nvSpPr>
          <p:cNvPr id="4109" name="Text Box 13"/>
          <p:cNvSpPr txBox="1">
            <a:spLocks noChangeArrowheads="1"/>
          </p:cNvSpPr>
          <p:nvPr/>
        </p:nvSpPr>
        <p:spPr bwMode="auto">
          <a:xfrm>
            <a:off x="5651500" y="4513259"/>
            <a:ext cx="2889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3</a:t>
            </a:r>
          </a:p>
        </p:txBody>
      </p:sp>
      <p:sp>
        <p:nvSpPr>
          <p:cNvPr id="4111" name="Text Box 15"/>
          <p:cNvSpPr txBox="1">
            <a:spLocks noChangeArrowheads="1"/>
          </p:cNvSpPr>
          <p:nvPr/>
        </p:nvSpPr>
        <p:spPr bwMode="auto">
          <a:xfrm>
            <a:off x="5940425" y="5000636"/>
            <a:ext cx="28257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ea typeface="微软雅黑" pitchFamily="34" charset="-122"/>
              </a:rPr>
              <a:t>我们的现在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118" name="Picture 10" descr="F:\旧公司资料\唐巢\字体副本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44" y="214290"/>
            <a:ext cx="1657350" cy="46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 rot="360000">
            <a:off x="684680" y="3179268"/>
            <a:ext cx="3546190" cy="23519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120" name="TextBox 33"/>
          <p:cNvSpPr txBox="1">
            <a:spLocks noChangeArrowheads="1"/>
          </p:cNvSpPr>
          <p:nvPr/>
        </p:nvSpPr>
        <p:spPr bwMode="auto">
          <a:xfrm>
            <a:off x="1886078" y="5381967"/>
            <a:ext cx="117211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100" dirty="0" smtClean="0">
                <a:latin typeface="仿宋" pitchFamily="49" charset="-122"/>
                <a:ea typeface="仿宋" pitchFamily="49" charset="-122"/>
              </a:rPr>
              <a:t>唐丰苑    外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景</a:t>
            </a:r>
          </a:p>
        </p:txBody>
      </p:sp>
      <p:sp>
        <p:nvSpPr>
          <p:cNvPr id="16" name="矩形 15"/>
          <p:cNvSpPr/>
          <p:nvPr/>
        </p:nvSpPr>
        <p:spPr>
          <a:xfrm>
            <a:off x="4143372" y="1428736"/>
            <a:ext cx="1571636" cy="7143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auto">
          <a:xfrm>
            <a:off x="4500562" y="1571612"/>
            <a:ext cx="99536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sz="2600" dirty="0">
                <a:solidFill>
                  <a:schemeClr val="bg1"/>
                </a:solidFill>
                <a:ea typeface="时尚中黑简体" charset="-122"/>
              </a:rPr>
              <a:t>目录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72132" y="34882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72132" y="40005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572132" y="45011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solidFill>
            <a:srgbClr val="FF99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9933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72132" y="50011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22" name="TextBox 22"/>
          <p:cNvSpPr txBox="1">
            <a:spLocks noChangeArrowheads="1"/>
          </p:cNvSpPr>
          <p:nvPr/>
        </p:nvSpPr>
        <p:spPr bwMode="auto">
          <a:xfrm>
            <a:off x="285720" y="6596414"/>
            <a:ext cx="871543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公司地址：</a:t>
            </a:r>
            <a:r>
              <a:rPr lang="zh-CN" altLang="en-US" sz="1100" dirty="0">
                <a:latin typeface="+mj-lt"/>
                <a:ea typeface="仿宋" pitchFamily="49" charset="-122"/>
              </a:rPr>
              <a:t>上海市创新西路</a:t>
            </a:r>
            <a:r>
              <a:rPr lang="en-US" altLang="zh-CN" sz="1100" dirty="0">
                <a:latin typeface="+mj-lt"/>
                <a:ea typeface="仿宋" pitchFamily="49" charset="-122"/>
              </a:rPr>
              <a:t>333</a:t>
            </a:r>
            <a:r>
              <a:rPr lang="zh-CN" altLang="en-US" sz="1100" dirty="0">
                <a:latin typeface="+mj-lt"/>
                <a:ea typeface="仿宋" pitchFamily="49" charset="-122"/>
              </a:rPr>
              <a:t>弄</a:t>
            </a:r>
            <a:r>
              <a:rPr lang="en-US" altLang="zh-CN" sz="1100" dirty="0">
                <a:latin typeface="+mj-lt"/>
                <a:ea typeface="仿宋" pitchFamily="49" charset="-122"/>
              </a:rPr>
              <a:t>46</a:t>
            </a:r>
            <a:r>
              <a:rPr lang="zh-CN" altLang="en-US" sz="1100" dirty="0">
                <a:latin typeface="+mj-lt"/>
                <a:ea typeface="仿宋" pitchFamily="49" charset="-122"/>
              </a:rPr>
              <a:t>号            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公司网址：</a:t>
            </a:r>
            <a:r>
              <a:rPr lang="en-US" sz="1100" dirty="0"/>
              <a:t>www.tangroom.com</a:t>
            </a:r>
            <a:r>
              <a:rPr lang="en-US" altLang="zh-CN" sz="1100" dirty="0">
                <a:latin typeface="仿宋" pitchFamily="49" charset="-122"/>
                <a:ea typeface="仿宋" pitchFamily="49" charset="-122"/>
              </a:rPr>
              <a:t>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咨询热线：</a:t>
            </a:r>
            <a:r>
              <a:rPr lang="en-US" altLang="zh-CN" sz="1100" dirty="0" smtClean="0">
                <a:latin typeface="+mj-lt"/>
                <a:ea typeface="仿宋" pitchFamily="49" charset="-122"/>
              </a:rPr>
              <a:t>400 6- 269 - 069</a:t>
            </a:r>
            <a:endParaRPr lang="zh-CN" altLang="en-US" sz="1100" dirty="0">
              <a:latin typeface="+mj-lt"/>
              <a:ea typeface="仿宋" pitchFamily="49" charset="-122"/>
            </a:endParaRP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5929322" y="3987807"/>
            <a:ext cx="25003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a typeface="微软雅黑" pitchFamily="34" charset="-122"/>
              </a:rPr>
              <a:t>合作商展示</a:t>
            </a:r>
            <a:endParaRPr lang="zh-CN" b="1" dirty="0">
              <a:solidFill>
                <a:schemeClr val="accent4">
                  <a:lumMod val="60000"/>
                  <a:lumOff val="40000"/>
                </a:schemeClr>
              </a:solidFill>
              <a:ea typeface="微软雅黑" pitchFamily="34" charset="-122"/>
            </a:endParaRP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5940425" y="5519182"/>
            <a:ext cx="28257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 smtClean="0">
                <a:solidFill>
                  <a:srgbClr val="FF99CC"/>
                </a:solidFill>
                <a:ea typeface="微软雅黑" pitchFamily="34" charset="-122"/>
              </a:rPr>
              <a:t>未来前景</a:t>
            </a:r>
            <a:endParaRPr lang="zh-CN" altLang="en-US" b="1" dirty="0">
              <a:solidFill>
                <a:srgbClr val="FF99CC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72132" y="55007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572132" y="29882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0" name="Text Box 4"/>
          <p:cNvSpPr txBox="1">
            <a:spLocks noChangeArrowheads="1"/>
          </p:cNvSpPr>
          <p:nvPr/>
        </p:nvSpPr>
        <p:spPr bwMode="auto">
          <a:xfrm>
            <a:off x="5929322" y="2987675"/>
            <a:ext cx="1441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 smtClean="0">
                <a:ea typeface="微软雅黑" pitchFamily="34" charset="-122"/>
              </a:rPr>
              <a:t>公司介绍</a:t>
            </a:r>
            <a:endParaRPr lang="zh-CN" b="1" dirty="0"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 descr="C:\Users\Administrator\Desktop\图片2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8596" y="357166"/>
            <a:ext cx="1574800" cy="471714"/>
          </a:xfrm>
          <a:prstGeom prst="rect">
            <a:avLst/>
          </a:prstGeom>
          <a:noFill/>
        </p:spPr>
      </p:pic>
      <p:sp>
        <p:nvSpPr>
          <p:cNvPr id="26" name="矩形 25"/>
          <p:cNvSpPr/>
          <p:nvPr/>
        </p:nvSpPr>
        <p:spPr>
          <a:xfrm>
            <a:off x="-32" y="714356"/>
            <a:ext cx="3428992" cy="928694"/>
          </a:xfrm>
          <a:prstGeom prst="rect">
            <a:avLst/>
          </a:prstGeom>
          <a:solidFill>
            <a:schemeClr val="tx1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Picture 10" descr="F:\旧公司资料\唐巢\字体副本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44" y="214290"/>
            <a:ext cx="1657350" cy="46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矩形 31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solidFill>
            <a:srgbClr val="FF99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9933"/>
              </a:solidFill>
            </a:endParaRPr>
          </a:p>
        </p:txBody>
      </p:sp>
      <p:sp>
        <p:nvSpPr>
          <p:cNvPr id="33" name="TextBox 22"/>
          <p:cNvSpPr txBox="1">
            <a:spLocks noChangeArrowheads="1"/>
          </p:cNvSpPr>
          <p:nvPr/>
        </p:nvSpPr>
        <p:spPr bwMode="auto">
          <a:xfrm>
            <a:off x="285720" y="6596414"/>
            <a:ext cx="871543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公司地址：</a:t>
            </a:r>
            <a:r>
              <a:rPr lang="zh-CN" altLang="en-US" sz="1100" dirty="0">
                <a:latin typeface="+mj-lt"/>
                <a:ea typeface="仿宋" pitchFamily="49" charset="-122"/>
              </a:rPr>
              <a:t>上海市创新西路</a:t>
            </a:r>
            <a:r>
              <a:rPr lang="en-US" altLang="zh-CN" sz="1100" dirty="0">
                <a:latin typeface="+mj-lt"/>
                <a:ea typeface="仿宋" pitchFamily="49" charset="-122"/>
              </a:rPr>
              <a:t>333</a:t>
            </a:r>
            <a:r>
              <a:rPr lang="zh-CN" altLang="en-US" sz="1100" dirty="0">
                <a:latin typeface="+mj-lt"/>
                <a:ea typeface="仿宋" pitchFamily="49" charset="-122"/>
              </a:rPr>
              <a:t>弄</a:t>
            </a:r>
            <a:r>
              <a:rPr lang="en-US" altLang="zh-CN" sz="1100" dirty="0">
                <a:latin typeface="+mj-lt"/>
                <a:ea typeface="仿宋" pitchFamily="49" charset="-122"/>
              </a:rPr>
              <a:t>46</a:t>
            </a:r>
            <a:r>
              <a:rPr lang="zh-CN" altLang="en-US" sz="1100" dirty="0">
                <a:latin typeface="+mj-lt"/>
                <a:ea typeface="仿宋" pitchFamily="49" charset="-122"/>
              </a:rPr>
              <a:t>号            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公司网址：</a:t>
            </a:r>
            <a:r>
              <a:rPr lang="en-US" sz="1100" dirty="0"/>
              <a:t>www.tangroom.com</a:t>
            </a:r>
            <a:r>
              <a:rPr lang="en-US" altLang="zh-CN" sz="1100" dirty="0">
                <a:latin typeface="仿宋" pitchFamily="49" charset="-122"/>
                <a:ea typeface="仿宋" pitchFamily="49" charset="-122"/>
              </a:rPr>
              <a:t>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咨询热线：</a:t>
            </a:r>
            <a:r>
              <a:rPr lang="en-US" altLang="zh-CN" sz="1100" dirty="0" smtClean="0">
                <a:latin typeface="+mj-lt"/>
                <a:ea typeface="仿宋" pitchFamily="49" charset="-122"/>
              </a:rPr>
              <a:t>400 6- 269 - 069</a:t>
            </a:r>
            <a:endParaRPr lang="zh-CN" altLang="en-US" sz="1100" dirty="0">
              <a:latin typeface="+mj-lt"/>
              <a:ea typeface="仿宋" pitchFamily="49" charset="-122"/>
            </a:endParaRPr>
          </a:p>
        </p:txBody>
      </p:sp>
      <p:sp>
        <p:nvSpPr>
          <p:cNvPr id="60" name="Text Box 4"/>
          <p:cNvSpPr txBox="1">
            <a:spLocks noChangeArrowheads="1"/>
          </p:cNvSpPr>
          <p:nvPr/>
        </p:nvSpPr>
        <p:spPr bwMode="auto">
          <a:xfrm>
            <a:off x="1000100" y="905516"/>
            <a:ext cx="25003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ea typeface="微软雅黑" pitchFamily="34" charset="-122"/>
              </a:rPr>
              <a:t>我们</a:t>
            </a:r>
            <a:r>
              <a:rPr lang="zh-CN" altLang="en-US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a typeface="微软雅黑" pitchFamily="34" charset="-122"/>
              </a:rPr>
              <a:t>的合作商</a:t>
            </a:r>
            <a:endParaRPr lang="zh-CN" sz="2800" b="1" dirty="0">
              <a:solidFill>
                <a:schemeClr val="accent4">
                  <a:lumMod val="60000"/>
                  <a:lumOff val="40000"/>
                </a:schemeClr>
              </a:solidFill>
              <a:ea typeface="微软雅黑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910" y="1785926"/>
            <a:ext cx="860108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57356" y="1928802"/>
            <a:ext cx="2059972" cy="470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1472" y="2643182"/>
            <a:ext cx="1759553" cy="641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357686" y="1857364"/>
            <a:ext cx="2038922" cy="630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786578" y="1928802"/>
            <a:ext cx="1853375" cy="58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14348" y="3286124"/>
            <a:ext cx="1635347" cy="663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643174" y="3357562"/>
            <a:ext cx="1549527" cy="490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715008" y="2786058"/>
            <a:ext cx="1750219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357686" y="4086234"/>
            <a:ext cx="1395603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2643174" y="2734619"/>
            <a:ext cx="1200150" cy="49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14348" y="4194819"/>
            <a:ext cx="1752219" cy="520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4286248" y="3357562"/>
            <a:ext cx="1872234" cy="616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图片 19"/>
          <p:cNvPicPr/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6357950" y="3357562"/>
            <a:ext cx="25050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2928926" y="4000504"/>
            <a:ext cx="1084421" cy="7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6286512" y="4143380"/>
            <a:ext cx="1437894" cy="592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4214810" y="2500306"/>
            <a:ext cx="1106615" cy="718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642910" y="5031977"/>
            <a:ext cx="1635633" cy="54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2643174" y="5000636"/>
            <a:ext cx="1626858" cy="597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7858148" y="4000504"/>
            <a:ext cx="824572" cy="810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4572000" y="4929198"/>
            <a:ext cx="1190816" cy="70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6072198" y="5072074"/>
            <a:ext cx="1380477" cy="55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7643834" y="5053028"/>
            <a:ext cx="121920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7"/>
          <a:srcRect/>
          <a:stretch>
            <a:fillRect/>
          </a:stretch>
        </p:blipFill>
        <p:spPr bwMode="auto">
          <a:xfrm>
            <a:off x="642910" y="5643578"/>
            <a:ext cx="780000" cy="839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8"/>
          <a:srcRect/>
          <a:stretch>
            <a:fillRect/>
          </a:stretch>
        </p:blipFill>
        <p:spPr bwMode="auto">
          <a:xfrm>
            <a:off x="1643042" y="5786454"/>
            <a:ext cx="70485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2714612" y="5715016"/>
            <a:ext cx="78105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0"/>
          <a:srcRect/>
          <a:stretch>
            <a:fillRect/>
          </a:stretch>
        </p:blipFill>
        <p:spPr bwMode="auto">
          <a:xfrm>
            <a:off x="3857620" y="5715016"/>
            <a:ext cx="741807" cy="716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1"/>
          <a:srcRect/>
          <a:stretch>
            <a:fillRect/>
          </a:stretch>
        </p:blipFill>
        <p:spPr bwMode="auto">
          <a:xfrm>
            <a:off x="4929190" y="5786454"/>
            <a:ext cx="933069" cy="655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2"/>
          <a:srcRect/>
          <a:stretch>
            <a:fillRect/>
          </a:stretch>
        </p:blipFill>
        <p:spPr bwMode="auto">
          <a:xfrm>
            <a:off x="6215074" y="5857892"/>
            <a:ext cx="1249109" cy="490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3"/>
          <a:srcRect/>
          <a:stretch>
            <a:fillRect/>
          </a:stretch>
        </p:blipFill>
        <p:spPr bwMode="auto">
          <a:xfrm>
            <a:off x="7572396" y="2857496"/>
            <a:ext cx="11525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4"/>
          <a:srcRect/>
          <a:stretch>
            <a:fillRect/>
          </a:stretch>
        </p:blipFill>
        <p:spPr bwMode="auto">
          <a:xfrm>
            <a:off x="7572396" y="5929330"/>
            <a:ext cx="11620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solidFill>
            <a:srgbClr val="FF99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9933"/>
              </a:solidFill>
            </a:endParaRPr>
          </a:p>
        </p:txBody>
      </p:sp>
      <p:sp>
        <p:nvSpPr>
          <p:cNvPr id="34" name="TextBox 22"/>
          <p:cNvSpPr txBox="1">
            <a:spLocks noChangeArrowheads="1"/>
          </p:cNvSpPr>
          <p:nvPr/>
        </p:nvSpPr>
        <p:spPr bwMode="auto">
          <a:xfrm>
            <a:off x="285720" y="6596414"/>
            <a:ext cx="871543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公司地址：</a:t>
            </a:r>
            <a:r>
              <a:rPr lang="zh-CN" altLang="en-US" sz="1100" dirty="0">
                <a:latin typeface="+mj-lt"/>
                <a:ea typeface="仿宋" pitchFamily="49" charset="-122"/>
              </a:rPr>
              <a:t>上海市创新西路</a:t>
            </a:r>
            <a:r>
              <a:rPr lang="en-US" altLang="zh-CN" sz="1100" dirty="0">
                <a:latin typeface="+mj-lt"/>
                <a:ea typeface="仿宋" pitchFamily="49" charset="-122"/>
              </a:rPr>
              <a:t>333</a:t>
            </a:r>
            <a:r>
              <a:rPr lang="zh-CN" altLang="en-US" sz="1100" dirty="0">
                <a:latin typeface="+mj-lt"/>
                <a:ea typeface="仿宋" pitchFamily="49" charset="-122"/>
              </a:rPr>
              <a:t>弄</a:t>
            </a:r>
            <a:r>
              <a:rPr lang="en-US" altLang="zh-CN" sz="1100" dirty="0">
                <a:latin typeface="+mj-lt"/>
                <a:ea typeface="仿宋" pitchFamily="49" charset="-122"/>
              </a:rPr>
              <a:t>46</a:t>
            </a:r>
            <a:r>
              <a:rPr lang="zh-CN" altLang="en-US" sz="1100" dirty="0">
                <a:latin typeface="+mj-lt"/>
                <a:ea typeface="仿宋" pitchFamily="49" charset="-122"/>
              </a:rPr>
              <a:t>号            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公司网址：</a:t>
            </a:r>
            <a:r>
              <a:rPr lang="en-US" sz="1100" dirty="0"/>
              <a:t>www.tangroom.com</a:t>
            </a:r>
            <a:r>
              <a:rPr lang="en-US" altLang="zh-CN" sz="1100" dirty="0">
                <a:latin typeface="仿宋" pitchFamily="49" charset="-122"/>
                <a:ea typeface="仿宋" pitchFamily="49" charset="-122"/>
              </a:rPr>
              <a:t>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咨询热线：</a:t>
            </a:r>
            <a:r>
              <a:rPr lang="en-US" altLang="zh-CN" sz="1100" dirty="0" smtClean="0">
                <a:latin typeface="+mj-lt"/>
                <a:ea typeface="仿宋" pitchFamily="49" charset="-122"/>
              </a:rPr>
              <a:t>400 6- 269 - 069</a:t>
            </a:r>
            <a:endParaRPr lang="zh-CN" altLang="en-US" sz="1100" dirty="0">
              <a:latin typeface="+mj-lt"/>
              <a:ea typeface="仿宋" pitchFamily="49" charset="-122"/>
            </a:endParaRPr>
          </a:p>
        </p:txBody>
      </p:sp>
      <p:pic>
        <p:nvPicPr>
          <p:cNvPr id="32" name="Picture 10" descr="F:\旧公司资料\唐巢\字体副本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44" y="214290"/>
            <a:ext cx="1657350" cy="46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C:\Users\Administrator\Desktop\图片2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57586" y="2500306"/>
            <a:ext cx="1574800" cy="471714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2928958" y="2857496"/>
            <a:ext cx="3428992" cy="928694"/>
          </a:xfrm>
          <a:prstGeom prst="rect">
            <a:avLst/>
          </a:prstGeom>
          <a:solidFill>
            <a:schemeClr val="tx1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4214842" y="3071810"/>
            <a:ext cx="20717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2D050"/>
                </a:solidFill>
                <a:ea typeface="微软雅黑" pitchFamily="34" charset="-122"/>
              </a:rPr>
              <a:t>我们</a:t>
            </a:r>
            <a:r>
              <a:rPr lang="zh-CN" altLang="en-US" sz="2800" b="1" dirty="0" smtClean="0">
                <a:solidFill>
                  <a:srgbClr val="92D050"/>
                </a:solidFill>
                <a:ea typeface="微软雅黑" pitchFamily="34" charset="-122"/>
              </a:rPr>
              <a:t>的服务</a:t>
            </a:r>
            <a:endParaRPr lang="zh-CN" sz="2800" b="1" dirty="0">
              <a:solidFill>
                <a:srgbClr val="92D050"/>
              </a:solidFill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02643" y="3071810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92D050"/>
                </a:solidFill>
                <a:ea typeface="微软雅黑" pitchFamily="34" charset="-122"/>
              </a:rPr>
              <a:t>4</a:t>
            </a:r>
            <a:r>
              <a:rPr lang="zh-CN" altLang="en-US" sz="2800" b="1" dirty="0" smtClean="0">
                <a:solidFill>
                  <a:srgbClr val="92D050"/>
                </a:solidFill>
                <a:ea typeface="微软雅黑" pitchFamily="34" charset="-122"/>
              </a:rPr>
              <a:t>、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 descr="C:\Users\Administrator\Desktop\图片2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8596" y="357166"/>
            <a:ext cx="1574800" cy="471714"/>
          </a:xfrm>
          <a:prstGeom prst="rect">
            <a:avLst/>
          </a:prstGeom>
          <a:noFill/>
        </p:spPr>
      </p:pic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3628227" y="857232"/>
            <a:ext cx="377539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cap="all" dirty="0">
                <a:ln w="9000" cmpd="sng">
                  <a:noFill/>
                  <a:prstDash val="solid"/>
                </a:ln>
                <a:solidFill>
                  <a:srgbClr val="92D050"/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政府打造    安全   安心   有保障</a:t>
            </a:r>
            <a:endParaRPr lang="zh-CN" sz="2000" b="1" cap="all" dirty="0">
              <a:ln w="9000" cmpd="sng">
                <a:noFill/>
                <a:prstDash val="solid"/>
              </a:ln>
              <a:solidFill>
                <a:srgbClr val="92D050"/>
              </a:soli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43306" y="1300134"/>
            <a:ext cx="305724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房屋托管、房屋租赁一站式轻松搞定</a:t>
            </a:r>
            <a:endParaRPr lang="zh-CN" altLang="en-US" sz="1400" b="1" cap="all" dirty="0">
              <a:ln w="9000" cmpd="sng">
                <a:solidFill>
                  <a:schemeClr val="tx1"/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32" y="714356"/>
            <a:ext cx="3428992" cy="928694"/>
          </a:xfrm>
          <a:prstGeom prst="rect">
            <a:avLst/>
          </a:prstGeom>
          <a:solidFill>
            <a:schemeClr val="tx1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1357290" y="928670"/>
            <a:ext cx="20717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2D050"/>
                </a:solidFill>
                <a:ea typeface="微软雅黑" pitchFamily="34" charset="-122"/>
              </a:rPr>
              <a:t>我们</a:t>
            </a:r>
            <a:r>
              <a:rPr lang="zh-CN" altLang="en-US" sz="2800" b="1" dirty="0" smtClean="0">
                <a:solidFill>
                  <a:srgbClr val="92D050"/>
                </a:solidFill>
                <a:ea typeface="微软雅黑" pitchFamily="34" charset="-122"/>
              </a:rPr>
              <a:t>的服务</a:t>
            </a:r>
            <a:endParaRPr lang="zh-CN" sz="2800" b="1" dirty="0">
              <a:solidFill>
                <a:srgbClr val="92D050"/>
              </a:solidFill>
              <a:ea typeface="微软雅黑" pitchFamily="34" charset="-122"/>
            </a:endParaRPr>
          </a:p>
        </p:txBody>
      </p:sp>
      <p:pic>
        <p:nvPicPr>
          <p:cNvPr id="31" name="Picture 10" descr="F:\旧公司资料\唐巢\字体副本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44" y="214290"/>
            <a:ext cx="1657350" cy="46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矩形 31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solidFill>
            <a:srgbClr val="FF99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9933"/>
              </a:solidFill>
            </a:endParaRPr>
          </a:p>
        </p:txBody>
      </p:sp>
      <p:sp>
        <p:nvSpPr>
          <p:cNvPr id="33" name="TextBox 22"/>
          <p:cNvSpPr txBox="1">
            <a:spLocks noChangeArrowheads="1"/>
          </p:cNvSpPr>
          <p:nvPr/>
        </p:nvSpPr>
        <p:spPr bwMode="auto">
          <a:xfrm>
            <a:off x="285720" y="6596414"/>
            <a:ext cx="871543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公司地址：</a:t>
            </a:r>
            <a:r>
              <a:rPr lang="zh-CN" altLang="en-US" sz="1100" dirty="0">
                <a:latin typeface="+mj-lt"/>
                <a:ea typeface="仿宋" pitchFamily="49" charset="-122"/>
              </a:rPr>
              <a:t>上海市创新西路</a:t>
            </a:r>
            <a:r>
              <a:rPr lang="en-US" altLang="zh-CN" sz="1100" dirty="0">
                <a:latin typeface="+mj-lt"/>
                <a:ea typeface="仿宋" pitchFamily="49" charset="-122"/>
              </a:rPr>
              <a:t>333</a:t>
            </a:r>
            <a:r>
              <a:rPr lang="zh-CN" altLang="en-US" sz="1100" dirty="0">
                <a:latin typeface="+mj-lt"/>
                <a:ea typeface="仿宋" pitchFamily="49" charset="-122"/>
              </a:rPr>
              <a:t>弄</a:t>
            </a:r>
            <a:r>
              <a:rPr lang="en-US" altLang="zh-CN" sz="1100" dirty="0">
                <a:latin typeface="+mj-lt"/>
                <a:ea typeface="仿宋" pitchFamily="49" charset="-122"/>
              </a:rPr>
              <a:t>46</a:t>
            </a:r>
            <a:r>
              <a:rPr lang="zh-CN" altLang="en-US" sz="1100" dirty="0">
                <a:latin typeface="+mj-lt"/>
                <a:ea typeface="仿宋" pitchFamily="49" charset="-122"/>
              </a:rPr>
              <a:t>号            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公司网址：</a:t>
            </a:r>
            <a:r>
              <a:rPr lang="en-US" sz="1100" dirty="0"/>
              <a:t>www.tangroom.com</a:t>
            </a:r>
            <a:r>
              <a:rPr lang="en-US" altLang="zh-CN" sz="1100" dirty="0">
                <a:latin typeface="仿宋" pitchFamily="49" charset="-122"/>
                <a:ea typeface="仿宋" pitchFamily="49" charset="-122"/>
              </a:rPr>
              <a:t>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咨询热线：</a:t>
            </a:r>
            <a:r>
              <a:rPr lang="en-US" altLang="zh-CN" sz="1100" dirty="0" smtClean="0">
                <a:latin typeface="+mj-lt"/>
                <a:ea typeface="仿宋" pitchFamily="49" charset="-122"/>
              </a:rPr>
              <a:t>400 6- 269 - 069</a:t>
            </a:r>
            <a:endParaRPr lang="zh-CN" altLang="en-US" sz="1100" dirty="0">
              <a:latin typeface="+mj-lt"/>
              <a:ea typeface="仿宋" pitchFamily="49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14348" y="2071678"/>
            <a:ext cx="778672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l"/>
            </a:pPr>
            <a:r>
              <a:rPr lang="zh-CN" altLang="en-US" sz="1600" b="1" dirty="0" smtClean="0">
                <a:latin typeface="仿宋" pitchFamily="49" charset="-122"/>
                <a:ea typeface="仿宋" pitchFamily="49" charset="-122"/>
              </a:rPr>
              <a:t>唐巢人才公寓与政府互相合作，快速办理居住证、社区公共户口落户，只要您凭借入住唐巢人才公寓的相关证明，即可享受免验房、优先办理等服务，使您能更顺利的成为一个“新上海人”。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l"/>
            </a:pPr>
            <a:r>
              <a:rPr lang="zh-CN" altLang="en-US" sz="1600" b="1" dirty="0" smtClean="0">
                <a:latin typeface="仿宋" pitchFamily="49" charset="-122"/>
                <a:ea typeface="仿宋" pitchFamily="49" charset="-122"/>
              </a:rPr>
              <a:t>唐巢人才公寓可进行长期或短期租赁，一个月起租，使您在租期的选择上更加便捷灵活。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l"/>
            </a:pPr>
            <a:r>
              <a:rPr lang="zh-CN" altLang="en-US" sz="1600" b="1" dirty="0" smtClean="0">
                <a:latin typeface="仿宋" pitchFamily="49" charset="-122"/>
                <a:ea typeface="仿宋" pitchFamily="49" charset="-122"/>
              </a:rPr>
              <a:t>每天</a:t>
            </a:r>
            <a:r>
              <a:rPr lang="en-US" sz="1600" b="1" dirty="0" smtClean="0">
                <a:latin typeface="仿宋" pitchFamily="49" charset="-122"/>
                <a:ea typeface="仿宋" pitchFamily="49" charset="-122"/>
              </a:rPr>
              <a:t>7:00</a:t>
            </a:r>
            <a:r>
              <a:rPr lang="en-US" altLang="zh-CN" sz="1600" b="1" dirty="0" smtClean="0">
                <a:latin typeface="仿宋" pitchFamily="49" charset="-122"/>
                <a:ea typeface="仿宋" pitchFamily="49" charset="-122"/>
              </a:rPr>
              <a:t>—</a:t>
            </a:r>
            <a:r>
              <a:rPr lang="en-US" sz="1600" b="1" dirty="0" smtClean="0">
                <a:latin typeface="仿宋" pitchFamily="49" charset="-122"/>
                <a:ea typeface="仿宋" pitchFamily="49" charset="-122"/>
              </a:rPr>
              <a:t>9:30</a:t>
            </a:r>
            <a:r>
              <a:rPr lang="zh-CN" altLang="en-US" sz="1600" b="1" dirty="0" smtClean="0">
                <a:latin typeface="仿宋" pitchFamily="49" charset="-122"/>
                <a:ea typeface="仿宋" pitchFamily="49" charset="-122"/>
              </a:rPr>
              <a:t>、</a:t>
            </a:r>
            <a:r>
              <a:rPr lang="en-US" sz="1600" b="1" dirty="0" smtClean="0">
                <a:latin typeface="仿宋" pitchFamily="49" charset="-122"/>
                <a:ea typeface="仿宋" pitchFamily="49" charset="-122"/>
              </a:rPr>
              <a:t>17:00</a:t>
            </a:r>
            <a:r>
              <a:rPr lang="en-US" altLang="zh-CN" sz="1600" b="1" dirty="0" smtClean="0">
                <a:latin typeface="仿宋" pitchFamily="49" charset="-122"/>
                <a:ea typeface="仿宋" pitchFamily="49" charset="-122"/>
              </a:rPr>
              <a:t>—</a:t>
            </a:r>
            <a:r>
              <a:rPr lang="en-US" sz="1600" b="1" dirty="0" smtClean="0">
                <a:latin typeface="仿宋" pitchFamily="49" charset="-122"/>
                <a:ea typeface="仿宋" pitchFamily="49" charset="-122"/>
              </a:rPr>
              <a:t>20:00</a:t>
            </a:r>
            <a:r>
              <a:rPr lang="zh-CN" altLang="en-US" sz="1600" b="1" dirty="0" smtClean="0">
                <a:latin typeface="仿宋" pitchFamily="49" charset="-122"/>
                <a:ea typeface="仿宋" pitchFamily="49" charset="-122"/>
              </a:rPr>
              <a:t>时段专车接送往返入住小区与唐镇地铁站，同时开通公交</a:t>
            </a:r>
            <a:r>
              <a:rPr lang="en-US" altLang="zh-CN" sz="1600" b="1" dirty="0" smtClean="0">
                <a:latin typeface="仿宋" pitchFamily="49" charset="-122"/>
                <a:ea typeface="仿宋" pitchFamily="49" charset="-122"/>
              </a:rPr>
              <a:t>1091</a:t>
            </a:r>
            <a:r>
              <a:rPr lang="zh-CN" altLang="en-US" sz="1600" b="1" dirty="0" smtClean="0">
                <a:latin typeface="仿宋" pitchFamily="49" charset="-122"/>
                <a:ea typeface="仿宋" pitchFamily="49" charset="-122"/>
              </a:rPr>
              <a:t>路、</a:t>
            </a:r>
            <a:r>
              <a:rPr lang="en-US" altLang="zh-CN" sz="1600" b="1" dirty="0" smtClean="0">
                <a:latin typeface="仿宋" pitchFamily="49" charset="-122"/>
                <a:ea typeface="仿宋" pitchFamily="49" charset="-122"/>
              </a:rPr>
              <a:t>1099</a:t>
            </a:r>
            <a:r>
              <a:rPr lang="zh-CN" altLang="en-US" sz="1600" b="1" dirty="0" smtClean="0">
                <a:latin typeface="仿宋" pitchFamily="49" charset="-122"/>
                <a:ea typeface="仿宋" pitchFamily="49" charset="-122"/>
              </a:rPr>
              <a:t>路直达地铁，使您的出行更方便。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l"/>
            </a:pPr>
            <a:r>
              <a:rPr lang="zh-CN" altLang="en-US" sz="1600" b="1" dirty="0" smtClean="0">
                <a:latin typeface="仿宋" pitchFamily="49" charset="-122"/>
                <a:ea typeface="仿宋" pitchFamily="49" charset="-122"/>
              </a:rPr>
              <a:t>每一个公寓套间均配备了</a:t>
            </a:r>
            <a:r>
              <a:rPr lang="en-US" sz="1600" b="1" dirty="0" smtClean="0">
                <a:latin typeface="仿宋" pitchFamily="49" charset="-122"/>
                <a:ea typeface="仿宋" pitchFamily="49" charset="-122"/>
              </a:rPr>
              <a:t>20M</a:t>
            </a:r>
            <a:r>
              <a:rPr lang="zh-CN" altLang="en-US" sz="1600" b="1" dirty="0" smtClean="0">
                <a:latin typeface="仿宋" pitchFamily="49" charset="-122"/>
                <a:ea typeface="仿宋" pitchFamily="49" charset="-122"/>
              </a:rPr>
              <a:t>光纤宽带，使您不用再为下载文件缓慢，播放视频卡顿而烦恼。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l"/>
            </a:pPr>
            <a:r>
              <a:rPr lang="zh-CN" altLang="en-US" sz="1600" b="1" dirty="0" smtClean="0">
                <a:latin typeface="仿宋" pitchFamily="49" charset="-122"/>
                <a:ea typeface="仿宋" pitchFamily="49" charset="-122"/>
              </a:rPr>
              <a:t>餐厅、学校、医院、银行，羽毛球馆、篮球场</a:t>
            </a:r>
            <a:r>
              <a:rPr lang="en-US" altLang="zh-CN" sz="1600" b="1" dirty="0" smtClean="0">
                <a:latin typeface="仿宋" pitchFamily="49" charset="-122"/>
                <a:ea typeface="仿宋" pitchFamily="49" charset="-122"/>
              </a:rPr>
              <a:t>……</a:t>
            </a:r>
            <a:r>
              <a:rPr lang="zh-CN" altLang="en-US" sz="1600" b="1" dirty="0" smtClean="0">
                <a:latin typeface="仿宋" pitchFamily="49" charset="-122"/>
                <a:ea typeface="仿宋" pitchFamily="49" charset="-122"/>
              </a:rPr>
              <a:t>一公里内生活配套设施一应俱全，更有小区内</a:t>
            </a:r>
            <a:r>
              <a:rPr lang="en-US" sz="1600" b="1" dirty="0" smtClean="0">
                <a:latin typeface="仿宋" pitchFamily="49" charset="-122"/>
                <a:ea typeface="仿宋" pitchFamily="49" charset="-122"/>
              </a:rPr>
              <a:t>1300</a:t>
            </a:r>
            <a:r>
              <a:rPr lang="zh-CN" altLang="en-US" sz="1600" b="1" dirty="0" smtClean="0">
                <a:latin typeface="仿宋" pitchFamily="49" charset="-122"/>
                <a:ea typeface="仿宋" pitchFamily="49" charset="-122"/>
              </a:rPr>
              <a:t>㎡超大商业配套免费专享，优渥生活，从租房开始。</a:t>
            </a:r>
            <a:endParaRPr lang="zh-CN" altLang="en-US" sz="1600" b="1" dirty="0">
              <a:latin typeface="仿宋" pitchFamily="49" charset="-122"/>
              <a:ea typeface="仿宋" pitchFamily="49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 descr="C:\Users\Administrator\Desktop\图片2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8596" y="357166"/>
            <a:ext cx="1574800" cy="471714"/>
          </a:xfrm>
          <a:prstGeom prst="rect">
            <a:avLst/>
          </a:prstGeom>
          <a:noFill/>
        </p:spPr>
      </p:pic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3628227" y="857232"/>
            <a:ext cx="377539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cap="all" dirty="0">
                <a:ln w="9000" cmpd="sng">
                  <a:noFill/>
                  <a:prstDash val="solid"/>
                </a:ln>
                <a:solidFill>
                  <a:srgbClr val="92D050"/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政府打造    安全   安心   有保障</a:t>
            </a:r>
            <a:endParaRPr lang="zh-CN" sz="2000" b="1" cap="all" dirty="0">
              <a:ln w="9000" cmpd="sng">
                <a:noFill/>
                <a:prstDash val="solid"/>
              </a:ln>
              <a:solidFill>
                <a:srgbClr val="92D050"/>
              </a:soli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43306" y="1300134"/>
            <a:ext cx="305724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房屋托管、房屋租赁一站式轻松搞定</a:t>
            </a:r>
            <a:endParaRPr lang="zh-CN" altLang="en-US" sz="1400" b="1" cap="all" dirty="0">
              <a:ln w="9000" cmpd="sng">
                <a:solidFill>
                  <a:schemeClr val="tx1"/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32" y="714356"/>
            <a:ext cx="3428992" cy="928694"/>
          </a:xfrm>
          <a:prstGeom prst="rect">
            <a:avLst/>
          </a:prstGeom>
          <a:solidFill>
            <a:schemeClr val="tx1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1357290" y="928670"/>
            <a:ext cx="20717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2D050"/>
                </a:solidFill>
                <a:ea typeface="微软雅黑" pitchFamily="34" charset="-122"/>
              </a:rPr>
              <a:t>我们</a:t>
            </a:r>
            <a:r>
              <a:rPr lang="zh-CN" altLang="en-US" sz="2800" b="1" dirty="0" smtClean="0">
                <a:solidFill>
                  <a:srgbClr val="92D050"/>
                </a:solidFill>
                <a:ea typeface="微软雅黑" pitchFamily="34" charset="-122"/>
              </a:rPr>
              <a:t>的服务</a:t>
            </a:r>
            <a:endParaRPr lang="zh-CN" sz="2800" b="1" dirty="0">
              <a:solidFill>
                <a:srgbClr val="92D050"/>
              </a:solidFill>
              <a:ea typeface="微软雅黑" pitchFamily="34" charset="-122"/>
            </a:endParaRPr>
          </a:p>
        </p:txBody>
      </p:sp>
      <p:pic>
        <p:nvPicPr>
          <p:cNvPr id="31" name="Picture 10" descr="F:\旧公司资料\唐巢\字体副本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44" y="214290"/>
            <a:ext cx="1657350" cy="46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矩形 31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solidFill>
            <a:srgbClr val="FF99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9933"/>
              </a:solidFill>
            </a:endParaRPr>
          </a:p>
        </p:txBody>
      </p:sp>
      <p:sp>
        <p:nvSpPr>
          <p:cNvPr id="33" name="TextBox 22"/>
          <p:cNvSpPr txBox="1">
            <a:spLocks noChangeArrowheads="1"/>
          </p:cNvSpPr>
          <p:nvPr/>
        </p:nvSpPr>
        <p:spPr bwMode="auto">
          <a:xfrm>
            <a:off x="285720" y="6596414"/>
            <a:ext cx="871543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公司地址：</a:t>
            </a:r>
            <a:r>
              <a:rPr lang="zh-CN" altLang="en-US" sz="1100" dirty="0">
                <a:latin typeface="+mj-lt"/>
                <a:ea typeface="仿宋" pitchFamily="49" charset="-122"/>
              </a:rPr>
              <a:t>上海市创新西路</a:t>
            </a:r>
            <a:r>
              <a:rPr lang="en-US" altLang="zh-CN" sz="1100" dirty="0">
                <a:latin typeface="+mj-lt"/>
                <a:ea typeface="仿宋" pitchFamily="49" charset="-122"/>
              </a:rPr>
              <a:t>333</a:t>
            </a:r>
            <a:r>
              <a:rPr lang="zh-CN" altLang="en-US" sz="1100" dirty="0">
                <a:latin typeface="+mj-lt"/>
                <a:ea typeface="仿宋" pitchFamily="49" charset="-122"/>
              </a:rPr>
              <a:t>弄</a:t>
            </a:r>
            <a:r>
              <a:rPr lang="en-US" altLang="zh-CN" sz="1100" dirty="0">
                <a:latin typeface="+mj-lt"/>
                <a:ea typeface="仿宋" pitchFamily="49" charset="-122"/>
              </a:rPr>
              <a:t>46</a:t>
            </a:r>
            <a:r>
              <a:rPr lang="zh-CN" altLang="en-US" sz="1100" dirty="0">
                <a:latin typeface="+mj-lt"/>
                <a:ea typeface="仿宋" pitchFamily="49" charset="-122"/>
              </a:rPr>
              <a:t>号            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公司网址：</a:t>
            </a:r>
            <a:r>
              <a:rPr lang="en-US" sz="1100" dirty="0"/>
              <a:t>www.tangroom.com</a:t>
            </a:r>
            <a:r>
              <a:rPr lang="en-US" altLang="zh-CN" sz="1100" dirty="0">
                <a:latin typeface="仿宋" pitchFamily="49" charset="-122"/>
                <a:ea typeface="仿宋" pitchFamily="49" charset="-122"/>
              </a:rPr>
              <a:t>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咨询热线：</a:t>
            </a:r>
            <a:r>
              <a:rPr lang="en-US" altLang="zh-CN" sz="1100" dirty="0" smtClean="0">
                <a:latin typeface="+mj-lt"/>
                <a:ea typeface="仿宋" pitchFamily="49" charset="-122"/>
              </a:rPr>
              <a:t>400 6- 269 - 069</a:t>
            </a:r>
            <a:endParaRPr lang="zh-CN" altLang="en-US" sz="1100" dirty="0">
              <a:latin typeface="+mj-lt"/>
              <a:ea typeface="仿宋" pitchFamily="49" charset="-122"/>
            </a:endParaRPr>
          </a:p>
        </p:txBody>
      </p:sp>
      <p:sp>
        <p:nvSpPr>
          <p:cNvPr id="18" name="六边形 17"/>
          <p:cNvSpPr>
            <a:spLocks noChangeAspect="1"/>
          </p:cNvSpPr>
          <p:nvPr/>
        </p:nvSpPr>
        <p:spPr>
          <a:xfrm rot="19819325">
            <a:off x="4391256" y="2198867"/>
            <a:ext cx="1604790" cy="142647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/>
          <p:cNvSpPr>
            <a:spLocks noChangeAspect="1"/>
          </p:cNvSpPr>
          <p:nvPr/>
        </p:nvSpPr>
        <p:spPr>
          <a:xfrm rot="19819325">
            <a:off x="5891455" y="2196000"/>
            <a:ext cx="1604790" cy="142647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六边形 21"/>
          <p:cNvSpPr>
            <a:spLocks noChangeAspect="1"/>
          </p:cNvSpPr>
          <p:nvPr/>
        </p:nvSpPr>
        <p:spPr>
          <a:xfrm rot="19819325">
            <a:off x="6648415" y="3484751"/>
            <a:ext cx="1604790" cy="142647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六边形 22"/>
          <p:cNvSpPr>
            <a:spLocks noChangeAspect="1"/>
          </p:cNvSpPr>
          <p:nvPr/>
        </p:nvSpPr>
        <p:spPr>
          <a:xfrm rot="19819325">
            <a:off x="5891455" y="4770635"/>
            <a:ext cx="1604790" cy="142647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六边形 23"/>
          <p:cNvSpPr>
            <a:spLocks noChangeAspect="1"/>
          </p:cNvSpPr>
          <p:nvPr/>
        </p:nvSpPr>
        <p:spPr>
          <a:xfrm rot="19819325">
            <a:off x="4391257" y="4770635"/>
            <a:ext cx="1604790" cy="142647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六边形 24"/>
          <p:cNvSpPr>
            <a:spLocks noChangeAspect="1"/>
          </p:cNvSpPr>
          <p:nvPr/>
        </p:nvSpPr>
        <p:spPr>
          <a:xfrm rot="19819325">
            <a:off x="5148217" y="3484751"/>
            <a:ext cx="1604790" cy="142647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810578" y="4295009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方正姚体" pitchFamily="2" charset="-122"/>
                <a:ea typeface="方正姚体" pitchFamily="2" charset="-122"/>
              </a:rPr>
              <a:t>快捷办理居住证</a:t>
            </a:r>
            <a:endParaRPr lang="zh-CN" altLang="en-US" sz="1200" dirty="0"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43636" y="542926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latin typeface="方正姚体" pitchFamily="2" charset="-122"/>
                <a:ea typeface="方正姚体" pitchFamily="2" charset="-122"/>
              </a:rPr>
              <a:t>快捷办理</a:t>
            </a:r>
            <a:endParaRPr lang="en-US" altLang="zh-CN" sz="1200" dirty="0" smtClean="0">
              <a:latin typeface="方正姚体" pitchFamily="2" charset="-122"/>
              <a:ea typeface="方正姚体" pitchFamily="2" charset="-122"/>
            </a:endParaRPr>
          </a:p>
          <a:p>
            <a:pPr algn="ctr"/>
            <a:r>
              <a:rPr lang="zh-CN" altLang="en-US" sz="1200" dirty="0" smtClean="0">
                <a:latin typeface="方正姚体" pitchFamily="2" charset="-122"/>
                <a:ea typeface="方正姚体" pitchFamily="2" charset="-122"/>
              </a:rPr>
              <a:t>户籍落户手续</a:t>
            </a:r>
            <a:endParaRPr lang="en-US" altLang="zh-CN" sz="1200" dirty="0" smtClean="0"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31100" y="5429264"/>
            <a:ext cx="156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方正姚体" pitchFamily="2" charset="-122"/>
                <a:ea typeface="方正姚体" pitchFamily="2" charset="-122"/>
              </a:rPr>
              <a:t>3</a:t>
            </a:r>
            <a:r>
              <a:rPr lang="zh-CN" altLang="en-US" sz="1200" dirty="0" smtClean="0">
                <a:latin typeface="方正姚体" pitchFamily="2" charset="-122"/>
                <a:ea typeface="方正姚体" pitchFamily="2" charset="-122"/>
              </a:rPr>
              <a:t>天免费居住缓冲期</a:t>
            </a:r>
            <a:endParaRPr lang="en-US" altLang="zh-CN" sz="1200" dirty="0" smtClean="0">
              <a:latin typeface="方正姚体" pitchFamily="2" charset="-122"/>
              <a:ea typeface="方正姚体" pitchFamily="2" charset="-122"/>
            </a:endParaRPr>
          </a:p>
          <a:p>
            <a:pPr algn="ctr"/>
            <a:r>
              <a:rPr lang="zh-CN" altLang="en-US" sz="1200" dirty="0" smtClean="0">
                <a:latin typeface="方正姚体" pitchFamily="2" charset="-122"/>
                <a:ea typeface="方正姚体" pitchFamily="2" charset="-122"/>
              </a:rPr>
              <a:t>（群租引起）</a:t>
            </a:r>
            <a:endParaRPr lang="zh-CN" altLang="en-US" sz="1200" dirty="0"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03067" y="2571744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黑体" pitchFamily="49" charset="-122"/>
                <a:ea typeface="黑体" pitchFamily="49" charset="-122"/>
              </a:rPr>
              <a:t>安心</a:t>
            </a:r>
            <a:endParaRPr lang="zh-CN" altLang="en-US" sz="20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86314" y="300037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方正姚体" pitchFamily="2" charset="-122"/>
                <a:ea typeface="方正姚体" pitchFamily="2" charset="-122"/>
              </a:rPr>
              <a:t>政府打造</a:t>
            </a:r>
            <a:endParaRPr lang="zh-CN" altLang="en-US" sz="1200" dirty="0"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357950" y="2571744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黑体" pitchFamily="49" charset="-122"/>
                <a:ea typeface="黑体" pitchFamily="49" charset="-122"/>
              </a:rPr>
              <a:t>放心</a:t>
            </a:r>
            <a:endParaRPr lang="zh-CN" altLang="en-US" sz="20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43549" y="300037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方正姚体" pitchFamily="2" charset="-122"/>
                <a:ea typeface="方正姚体" pitchFamily="2" charset="-122"/>
              </a:rPr>
              <a:t>对接张江</a:t>
            </a:r>
            <a:endParaRPr lang="zh-CN" altLang="en-US" sz="1200" dirty="0"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72330" y="3857628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黑体" pitchFamily="49" charset="-122"/>
                <a:ea typeface="黑体" pitchFamily="49" charset="-122"/>
              </a:rPr>
              <a:t>省心</a:t>
            </a:r>
            <a:endParaRPr lang="zh-CN" altLang="en-US" sz="20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357950" y="500063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黑体" pitchFamily="49" charset="-122"/>
                <a:ea typeface="黑体" pitchFamily="49" charset="-122"/>
              </a:rPr>
              <a:t>称心</a:t>
            </a:r>
            <a:endParaRPr lang="zh-CN" altLang="en-US" sz="20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857752" y="500063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黑体" pitchFamily="49" charset="-122"/>
                <a:ea typeface="黑体" pitchFamily="49" charset="-122"/>
              </a:rPr>
              <a:t>细心</a:t>
            </a:r>
            <a:endParaRPr lang="zh-CN" altLang="en-US" sz="20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572132" y="388614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黑体" pitchFamily="49" charset="-122"/>
                <a:ea typeface="黑体" pitchFamily="49" charset="-122"/>
              </a:rPr>
              <a:t>实惠</a:t>
            </a:r>
            <a:endParaRPr lang="zh-CN" altLang="en-US" sz="20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214942" y="4286256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方正姚体" pitchFamily="2" charset="-122"/>
                <a:ea typeface="方正姚体" pitchFamily="2" charset="-122"/>
              </a:rPr>
              <a:t>享受政府优惠政策</a:t>
            </a:r>
            <a:endParaRPr lang="zh-CN" altLang="en-US" sz="1200" dirty="0"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46" name="六边形 45"/>
          <p:cNvSpPr>
            <a:spLocks noChangeAspect="1"/>
          </p:cNvSpPr>
          <p:nvPr/>
        </p:nvSpPr>
        <p:spPr>
          <a:xfrm rot="19819325">
            <a:off x="470736" y="6195277"/>
            <a:ext cx="272815" cy="242501"/>
          </a:xfrm>
          <a:prstGeom prst="hexagon">
            <a:avLst/>
          </a:prstGeom>
          <a:solidFill>
            <a:srgbClr val="92D05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六边形 46"/>
          <p:cNvSpPr>
            <a:spLocks noChangeAspect="1"/>
          </p:cNvSpPr>
          <p:nvPr/>
        </p:nvSpPr>
        <p:spPr>
          <a:xfrm rot="16920000">
            <a:off x="1138135" y="5306960"/>
            <a:ext cx="521431" cy="463491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六边形 47"/>
          <p:cNvSpPr>
            <a:spLocks noChangeAspect="1"/>
          </p:cNvSpPr>
          <p:nvPr/>
        </p:nvSpPr>
        <p:spPr>
          <a:xfrm rot="20820000">
            <a:off x="2730430" y="5445029"/>
            <a:ext cx="780063" cy="693383"/>
          </a:xfrm>
          <a:prstGeom prst="hexag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六边形 48"/>
          <p:cNvSpPr>
            <a:spLocks noChangeAspect="1"/>
          </p:cNvSpPr>
          <p:nvPr/>
        </p:nvSpPr>
        <p:spPr>
          <a:xfrm rot="18175403">
            <a:off x="1884451" y="3780413"/>
            <a:ext cx="1094937" cy="973269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 rot="900545">
            <a:off x="1104953" y="5359737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pc="50" dirty="0" smtClean="0">
                <a:ln w="12700" cmpd="sng">
                  <a:noFill/>
                  <a:prstDash val="solid"/>
                </a:ln>
                <a:solidFill>
                  <a:schemeClr val="bg1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温馨</a:t>
            </a:r>
            <a:endParaRPr lang="zh-CN" altLang="en-US" sz="1600" b="1" spc="50" dirty="0">
              <a:ln w="12700" cmpd="sng">
                <a:noFill/>
                <a:prstDash val="solid"/>
              </a:ln>
              <a:solidFill>
                <a:schemeClr val="bg1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 rot="20728798">
            <a:off x="2753578" y="5582168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n w="31550" cmpd="sng">
                  <a:noFill/>
                  <a:prstDash val="solid"/>
                </a:ln>
                <a:solidFill>
                  <a:srgbClr val="FF99FF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舒适</a:t>
            </a:r>
            <a:endParaRPr lang="zh-CN" altLang="en-US" sz="2000" b="1" dirty="0">
              <a:ln w="31550" cmpd="sng">
                <a:noFill/>
                <a:prstDash val="solid"/>
              </a:ln>
              <a:solidFill>
                <a:srgbClr val="FF99FF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 rot="351561">
            <a:off x="1900921" y="3972393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n w="3155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便捷</a:t>
            </a:r>
            <a:endParaRPr lang="zh-CN" altLang="en-US" sz="3200" b="1" dirty="0">
              <a:ln w="31550" cmpd="sng">
                <a:noFill/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3" name="六边形 52"/>
          <p:cNvSpPr>
            <a:spLocks noChangeAspect="1"/>
          </p:cNvSpPr>
          <p:nvPr/>
        </p:nvSpPr>
        <p:spPr>
          <a:xfrm rot="19819325">
            <a:off x="3648019" y="3484751"/>
            <a:ext cx="1604790" cy="1426474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3971639" y="3823969"/>
            <a:ext cx="978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黑体" pitchFamily="49" charset="-122"/>
                <a:ea typeface="黑体" pitchFamily="49" charset="-122"/>
              </a:rPr>
              <a:t>一站式</a:t>
            </a:r>
            <a:endParaRPr lang="en-US" altLang="zh-CN" sz="2000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828763" y="4181159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黑体" pitchFamily="49" charset="-122"/>
                <a:ea typeface="黑体" pitchFamily="49" charset="-122"/>
              </a:rPr>
              <a:t>房屋托管</a:t>
            </a:r>
            <a:endParaRPr lang="en-US" altLang="zh-CN" sz="2000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solidFill>
            <a:srgbClr val="FF99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9933"/>
              </a:solidFill>
            </a:endParaRPr>
          </a:p>
        </p:txBody>
      </p:sp>
      <p:sp>
        <p:nvSpPr>
          <p:cNvPr id="34" name="TextBox 22"/>
          <p:cNvSpPr txBox="1">
            <a:spLocks noChangeArrowheads="1"/>
          </p:cNvSpPr>
          <p:nvPr/>
        </p:nvSpPr>
        <p:spPr bwMode="auto">
          <a:xfrm>
            <a:off x="285720" y="6596414"/>
            <a:ext cx="871543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公司地址：</a:t>
            </a:r>
            <a:r>
              <a:rPr lang="zh-CN" altLang="en-US" sz="1100" dirty="0">
                <a:latin typeface="+mj-lt"/>
                <a:ea typeface="仿宋" pitchFamily="49" charset="-122"/>
              </a:rPr>
              <a:t>上海市创新西路</a:t>
            </a:r>
            <a:r>
              <a:rPr lang="en-US" altLang="zh-CN" sz="1100" dirty="0">
                <a:latin typeface="+mj-lt"/>
                <a:ea typeface="仿宋" pitchFamily="49" charset="-122"/>
              </a:rPr>
              <a:t>333</a:t>
            </a:r>
            <a:r>
              <a:rPr lang="zh-CN" altLang="en-US" sz="1100" dirty="0">
                <a:latin typeface="+mj-lt"/>
                <a:ea typeface="仿宋" pitchFamily="49" charset="-122"/>
              </a:rPr>
              <a:t>弄</a:t>
            </a:r>
            <a:r>
              <a:rPr lang="en-US" altLang="zh-CN" sz="1100" dirty="0">
                <a:latin typeface="+mj-lt"/>
                <a:ea typeface="仿宋" pitchFamily="49" charset="-122"/>
              </a:rPr>
              <a:t>46</a:t>
            </a:r>
            <a:r>
              <a:rPr lang="zh-CN" altLang="en-US" sz="1100" dirty="0">
                <a:latin typeface="+mj-lt"/>
                <a:ea typeface="仿宋" pitchFamily="49" charset="-122"/>
              </a:rPr>
              <a:t>号            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公司网址：</a:t>
            </a:r>
            <a:r>
              <a:rPr lang="en-US" sz="1100" dirty="0"/>
              <a:t>www.tangroom.com</a:t>
            </a:r>
            <a:r>
              <a:rPr lang="en-US" altLang="zh-CN" sz="1100" dirty="0">
                <a:latin typeface="仿宋" pitchFamily="49" charset="-122"/>
                <a:ea typeface="仿宋" pitchFamily="49" charset="-122"/>
              </a:rPr>
              <a:t>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咨询热线：</a:t>
            </a:r>
            <a:r>
              <a:rPr lang="en-US" altLang="zh-CN" sz="1100" dirty="0" smtClean="0">
                <a:latin typeface="+mj-lt"/>
                <a:ea typeface="仿宋" pitchFamily="49" charset="-122"/>
              </a:rPr>
              <a:t>400 6- 269 - 069</a:t>
            </a:r>
            <a:endParaRPr lang="zh-CN" altLang="en-US" sz="1100" dirty="0">
              <a:latin typeface="+mj-lt"/>
              <a:ea typeface="仿宋" pitchFamily="49" charset="-122"/>
            </a:endParaRPr>
          </a:p>
        </p:txBody>
      </p:sp>
      <p:pic>
        <p:nvPicPr>
          <p:cNvPr id="32" name="Picture 10" descr="F:\旧公司资料\唐巢\字体副本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44" y="214290"/>
            <a:ext cx="1657350" cy="46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C:\Users\Administrator\Desktop\图片2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57586" y="2500306"/>
            <a:ext cx="1574800" cy="471714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2928958" y="2857496"/>
            <a:ext cx="3428992" cy="928694"/>
          </a:xfrm>
          <a:prstGeom prst="rect">
            <a:avLst/>
          </a:prstGeom>
          <a:solidFill>
            <a:schemeClr val="tx1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4214810" y="3071810"/>
            <a:ext cx="20717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a typeface="微软雅黑" pitchFamily="34" charset="-122"/>
              </a:rPr>
              <a:t>我们</a:t>
            </a:r>
            <a:r>
              <a:rPr lang="zh-CN" altLang="en-US" sz="2800" b="1" dirty="0" smtClean="0">
                <a:solidFill>
                  <a:schemeClr val="bg1"/>
                </a:solidFill>
                <a:ea typeface="微软雅黑" pitchFamily="34" charset="-122"/>
              </a:rPr>
              <a:t>的现在</a:t>
            </a:r>
            <a:endParaRPr lang="zh-CN" sz="2800" b="1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02643" y="3071810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ea typeface="微软雅黑" pitchFamily="34" charset="-122"/>
              </a:rPr>
              <a:t>5</a:t>
            </a:r>
            <a:r>
              <a:rPr lang="zh-CN" altLang="en-US" sz="2800" b="1" dirty="0" smtClean="0">
                <a:solidFill>
                  <a:schemeClr val="bg1"/>
                </a:solidFill>
                <a:ea typeface="微软雅黑" pitchFamily="34" charset="-122"/>
              </a:rPr>
              <a:t>、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dministrator\Desktop\图片2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8596" y="357166"/>
            <a:ext cx="1574800" cy="471714"/>
          </a:xfrm>
          <a:prstGeom prst="rect">
            <a:avLst/>
          </a:prstGeom>
          <a:noFill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0694" y="1428736"/>
            <a:ext cx="2481225" cy="2071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6" name="矩形 25"/>
          <p:cNvSpPr/>
          <p:nvPr/>
        </p:nvSpPr>
        <p:spPr>
          <a:xfrm>
            <a:off x="-32" y="714356"/>
            <a:ext cx="3428992" cy="928694"/>
          </a:xfrm>
          <a:prstGeom prst="rect">
            <a:avLst/>
          </a:prstGeom>
          <a:solidFill>
            <a:schemeClr val="tx1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1357290" y="928670"/>
            <a:ext cx="20717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a typeface="微软雅黑" pitchFamily="34" charset="-122"/>
              </a:rPr>
              <a:t>我们</a:t>
            </a:r>
            <a:r>
              <a:rPr lang="zh-CN" altLang="en-US" sz="2800" b="1" dirty="0" smtClean="0">
                <a:solidFill>
                  <a:schemeClr val="bg1"/>
                </a:solidFill>
                <a:ea typeface="微软雅黑" pitchFamily="34" charset="-122"/>
              </a:rPr>
              <a:t>的现在</a:t>
            </a:r>
            <a:endParaRPr lang="zh-CN" sz="2800" b="1" dirty="0">
              <a:solidFill>
                <a:schemeClr val="bg1"/>
              </a:solidFill>
              <a:ea typeface="微软雅黑" pitchFamily="34" charset="-122"/>
            </a:endParaRPr>
          </a:p>
        </p:txBody>
      </p:sp>
      <p:pic>
        <p:nvPicPr>
          <p:cNvPr id="31" name="Picture 10" descr="F:\旧公司资料\唐巢\字体副本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44" y="214290"/>
            <a:ext cx="1657350" cy="46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矩形 31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solidFill>
            <a:srgbClr val="FF99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9933"/>
              </a:solidFill>
            </a:endParaRPr>
          </a:p>
        </p:txBody>
      </p:sp>
      <p:sp>
        <p:nvSpPr>
          <p:cNvPr id="33" name="TextBox 22"/>
          <p:cNvSpPr txBox="1">
            <a:spLocks noChangeArrowheads="1"/>
          </p:cNvSpPr>
          <p:nvPr/>
        </p:nvSpPr>
        <p:spPr bwMode="auto">
          <a:xfrm>
            <a:off x="285720" y="6596414"/>
            <a:ext cx="871543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公司地址：</a:t>
            </a:r>
            <a:r>
              <a:rPr lang="zh-CN" altLang="en-US" sz="1100" dirty="0">
                <a:latin typeface="+mj-lt"/>
                <a:ea typeface="仿宋" pitchFamily="49" charset="-122"/>
              </a:rPr>
              <a:t>上海市创新西路</a:t>
            </a:r>
            <a:r>
              <a:rPr lang="en-US" altLang="zh-CN" sz="1100" dirty="0">
                <a:latin typeface="+mj-lt"/>
                <a:ea typeface="仿宋" pitchFamily="49" charset="-122"/>
              </a:rPr>
              <a:t>333</a:t>
            </a:r>
            <a:r>
              <a:rPr lang="zh-CN" altLang="en-US" sz="1100" dirty="0">
                <a:latin typeface="+mj-lt"/>
                <a:ea typeface="仿宋" pitchFamily="49" charset="-122"/>
              </a:rPr>
              <a:t>弄</a:t>
            </a:r>
            <a:r>
              <a:rPr lang="en-US" altLang="zh-CN" sz="1100" dirty="0">
                <a:latin typeface="+mj-lt"/>
                <a:ea typeface="仿宋" pitchFamily="49" charset="-122"/>
              </a:rPr>
              <a:t>46</a:t>
            </a:r>
            <a:r>
              <a:rPr lang="zh-CN" altLang="en-US" sz="1100" dirty="0">
                <a:latin typeface="+mj-lt"/>
                <a:ea typeface="仿宋" pitchFamily="49" charset="-122"/>
              </a:rPr>
              <a:t>号            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公司网址：</a:t>
            </a:r>
            <a:r>
              <a:rPr lang="en-US" sz="1100" dirty="0"/>
              <a:t>www.tangroom.com</a:t>
            </a:r>
            <a:r>
              <a:rPr lang="en-US" altLang="zh-CN" sz="1100" dirty="0">
                <a:latin typeface="仿宋" pitchFamily="49" charset="-122"/>
                <a:ea typeface="仿宋" pitchFamily="49" charset="-122"/>
              </a:rPr>
              <a:t>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咨询热线：</a:t>
            </a:r>
            <a:r>
              <a:rPr lang="en-US" altLang="zh-CN" sz="1100" dirty="0" smtClean="0">
                <a:latin typeface="+mj-lt"/>
                <a:ea typeface="仿宋" pitchFamily="49" charset="-122"/>
              </a:rPr>
              <a:t>400 6- 269 - 069</a:t>
            </a:r>
            <a:endParaRPr lang="zh-CN" altLang="en-US" sz="1100" dirty="0">
              <a:latin typeface="+mj-lt"/>
              <a:ea typeface="仿宋" pitchFamily="49" charset="-122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72198" y="3672121"/>
            <a:ext cx="2430000" cy="17571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357290" y="2428868"/>
            <a:ext cx="3417143" cy="1491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286116" y="4245701"/>
            <a:ext cx="2624191" cy="16121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42910" y="4714884"/>
            <a:ext cx="2476572" cy="167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3187858" y="6143644"/>
            <a:ext cx="6027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4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唐丰苑、齐友佳苑</a:t>
            </a:r>
            <a:r>
              <a:rPr lang="en-US" altLang="zh-CN" sz="14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2</a:t>
            </a:r>
            <a:r>
              <a:rPr lang="zh-CN" altLang="en-US" sz="14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个月内成功收房</a:t>
            </a:r>
            <a:r>
              <a:rPr lang="en-US" altLang="zh-CN" sz="14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2000</a:t>
            </a:r>
            <a:r>
              <a:rPr lang="zh-CN" altLang="en-US" sz="14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间，一致获得业主的认可和好评。</a:t>
            </a:r>
            <a:endParaRPr lang="zh-CN" altLang="en-US" sz="1400" b="1" cap="all" dirty="0">
              <a:ln w="9000" cmpd="sng">
                <a:solidFill>
                  <a:schemeClr val="tx1"/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3628227" y="985834"/>
            <a:ext cx="392928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cap="all" dirty="0" smtClean="0">
                <a:ln w="9000" cmpd="sng">
                  <a:noFill/>
                  <a:prstDash val="solid"/>
                </a:ln>
                <a:solidFill>
                  <a:schemeClr val="bg1">
                    <a:lumMod val="6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不断努力  打造租赁市场第一平台</a:t>
            </a:r>
            <a:endParaRPr lang="zh-CN" sz="2000" b="1" cap="all" dirty="0">
              <a:ln w="9000" cmpd="sng">
                <a:noFill/>
                <a:prstDash val="solid"/>
              </a:ln>
              <a:solidFill>
                <a:schemeClr val="bg1">
                  <a:lumMod val="6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solidFill>
            <a:srgbClr val="FF99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9933"/>
              </a:solidFill>
            </a:endParaRPr>
          </a:p>
        </p:txBody>
      </p:sp>
      <p:sp>
        <p:nvSpPr>
          <p:cNvPr id="34" name="TextBox 22"/>
          <p:cNvSpPr txBox="1">
            <a:spLocks noChangeArrowheads="1"/>
          </p:cNvSpPr>
          <p:nvPr/>
        </p:nvSpPr>
        <p:spPr bwMode="auto">
          <a:xfrm>
            <a:off x="285720" y="6596414"/>
            <a:ext cx="871543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公司地址：</a:t>
            </a:r>
            <a:r>
              <a:rPr lang="zh-CN" altLang="en-US" sz="1100" dirty="0">
                <a:latin typeface="+mj-lt"/>
                <a:ea typeface="仿宋" pitchFamily="49" charset="-122"/>
              </a:rPr>
              <a:t>上海市创新西路</a:t>
            </a:r>
            <a:r>
              <a:rPr lang="en-US" altLang="zh-CN" sz="1100" dirty="0">
                <a:latin typeface="+mj-lt"/>
                <a:ea typeface="仿宋" pitchFamily="49" charset="-122"/>
              </a:rPr>
              <a:t>333</a:t>
            </a:r>
            <a:r>
              <a:rPr lang="zh-CN" altLang="en-US" sz="1100" dirty="0">
                <a:latin typeface="+mj-lt"/>
                <a:ea typeface="仿宋" pitchFamily="49" charset="-122"/>
              </a:rPr>
              <a:t>弄</a:t>
            </a:r>
            <a:r>
              <a:rPr lang="en-US" altLang="zh-CN" sz="1100" dirty="0">
                <a:latin typeface="+mj-lt"/>
                <a:ea typeface="仿宋" pitchFamily="49" charset="-122"/>
              </a:rPr>
              <a:t>46</a:t>
            </a:r>
            <a:r>
              <a:rPr lang="zh-CN" altLang="en-US" sz="1100" dirty="0">
                <a:latin typeface="+mj-lt"/>
                <a:ea typeface="仿宋" pitchFamily="49" charset="-122"/>
              </a:rPr>
              <a:t>号            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公司网址：</a:t>
            </a:r>
            <a:r>
              <a:rPr lang="en-US" sz="1100" dirty="0"/>
              <a:t>www.tangroom.com</a:t>
            </a:r>
            <a:r>
              <a:rPr lang="en-US" altLang="zh-CN" sz="1100" dirty="0">
                <a:latin typeface="仿宋" pitchFamily="49" charset="-122"/>
                <a:ea typeface="仿宋" pitchFamily="49" charset="-122"/>
              </a:rPr>
              <a:t>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咨询热线：</a:t>
            </a:r>
            <a:r>
              <a:rPr lang="en-US" altLang="zh-CN" sz="1100" dirty="0" smtClean="0">
                <a:latin typeface="+mj-lt"/>
                <a:ea typeface="仿宋" pitchFamily="49" charset="-122"/>
              </a:rPr>
              <a:t>400 6- 269 - 069</a:t>
            </a:r>
            <a:endParaRPr lang="zh-CN" altLang="en-US" sz="1100" dirty="0">
              <a:latin typeface="+mj-lt"/>
              <a:ea typeface="仿宋" pitchFamily="49" charset="-122"/>
            </a:endParaRPr>
          </a:p>
        </p:txBody>
      </p:sp>
      <p:pic>
        <p:nvPicPr>
          <p:cNvPr id="32" name="Picture 10" descr="F:\旧公司资料\唐巢\字体副本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44" y="214290"/>
            <a:ext cx="1657350" cy="46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C:\Users\Administrator\Desktop\图片2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57586" y="2500306"/>
            <a:ext cx="1574800" cy="471714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2928958" y="2857496"/>
            <a:ext cx="3428992" cy="928694"/>
          </a:xfrm>
          <a:prstGeom prst="rect">
            <a:avLst/>
          </a:prstGeom>
          <a:solidFill>
            <a:schemeClr val="tx1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214810" y="3048656"/>
            <a:ext cx="20717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FF99FF"/>
                </a:solidFill>
                <a:ea typeface="微软雅黑" pitchFamily="34" charset="-122"/>
              </a:rPr>
              <a:t>未来前景</a:t>
            </a:r>
            <a:endParaRPr lang="zh-CN" sz="2800" b="1" dirty="0">
              <a:solidFill>
                <a:srgbClr val="FF99FF"/>
              </a:solidFill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14744" y="3071810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99FF"/>
                </a:solidFill>
                <a:ea typeface="微软雅黑" pitchFamily="34" charset="-122"/>
              </a:rPr>
              <a:t>6</a:t>
            </a:r>
            <a:r>
              <a:rPr lang="zh-CN" altLang="en-US" sz="2800" b="1" dirty="0" smtClean="0">
                <a:solidFill>
                  <a:srgbClr val="FF99FF"/>
                </a:solidFill>
                <a:ea typeface="微软雅黑" pitchFamily="34" charset="-122"/>
              </a:rPr>
              <a:t>、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Administrator\Desktop\图片2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8596" y="357166"/>
            <a:ext cx="1574800" cy="471714"/>
          </a:xfrm>
          <a:prstGeom prst="rect">
            <a:avLst/>
          </a:prstGeom>
          <a:noFill/>
        </p:spPr>
      </p:pic>
      <p:sp>
        <p:nvSpPr>
          <p:cNvPr id="26" name="矩形 25"/>
          <p:cNvSpPr/>
          <p:nvPr/>
        </p:nvSpPr>
        <p:spPr>
          <a:xfrm>
            <a:off x="-32" y="714356"/>
            <a:ext cx="3428992" cy="928694"/>
          </a:xfrm>
          <a:prstGeom prst="rect">
            <a:avLst/>
          </a:prstGeom>
          <a:solidFill>
            <a:schemeClr val="tx1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1357290" y="928670"/>
            <a:ext cx="20717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99FF"/>
                </a:solidFill>
                <a:ea typeface="微软雅黑" pitchFamily="34" charset="-122"/>
              </a:rPr>
              <a:t>我们</a:t>
            </a:r>
            <a:r>
              <a:rPr lang="zh-CN" altLang="en-US" sz="2800" b="1" dirty="0" smtClean="0">
                <a:solidFill>
                  <a:srgbClr val="FF99FF"/>
                </a:solidFill>
                <a:ea typeface="微软雅黑" pitchFamily="34" charset="-122"/>
              </a:rPr>
              <a:t>的未来</a:t>
            </a:r>
            <a:endParaRPr lang="zh-CN" sz="2800" b="1" dirty="0">
              <a:solidFill>
                <a:srgbClr val="FF99FF"/>
              </a:solidFill>
              <a:ea typeface="微软雅黑" pitchFamily="34" charset="-122"/>
            </a:endParaRPr>
          </a:p>
        </p:txBody>
      </p:sp>
      <p:pic>
        <p:nvPicPr>
          <p:cNvPr id="31" name="Picture 10" descr="F:\旧公司资料\唐巢\字体副本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44" y="214290"/>
            <a:ext cx="1657350" cy="46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矩形 31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solidFill>
            <a:srgbClr val="FF99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9933"/>
              </a:solidFill>
            </a:endParaRPr>
          </a:p>
        </p:txBody>
      </p:sp>
      <p:sp>
        <p:nvSpPr>
          <p:cNvPr id="33" name="TextBox 22"/>
          <p:cNvSpPr txBox="1">
            <a:spLocks noChangeArrowheads="1"/>
          </p:cNvSpPr>
          <p:nvPr/>
        </p:nvSpPr>
        <p:spPr bwMode="auto">
          <a:xfrm>
            <a:off x="285720" y="6596414"/>
            <a:ext cx="871543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公司地址：</a:t>
            </a:r>
            <a:r>
              <a:rPr lang="zh-CN" altLang="en-US" sz="1100" dirty="0">
                <a:latin typeface="+mj-lt"/>
                <a:ea typeface="仿宋" pitchFamily="49" charset="-122"/>
              </a:rPr>
              <a:t>上海市创新西路</a:t>
            </a:r>
            <a:r>
              <a:rPr lang="en-US" altLang="zh-CN" sz="1100" dirty="0">
                <a:latin typeface="+mj-lt"/>
                <a:ea typeface="仿宋" pitchFamily="49" charset="-122"/>
              </a:rPr>
              <a:t>333</a:t>
            </a:r>
            <a:r>
              <a:rPr lang="zh-CN" altLang="en-US" sz="1100" dirty="0">
                <a:latin typeface="+mj-lt"/>
                <a:ea typeface="仿宋" pitchFamily="49" charset="-122"/>
              </a:rPr>
              <a:t>弄</a:t>
            </a:r>
            <a:r>
              <a:rPr lang="en-US" altLang="zh-CN" sz="1100" dirty="0">
                <a:latin typeface="+mj-lt"/>
                <a:ea typeface="仿宋" pitchFamily="49" charset="-122"/>
              </a:rPr>
              <a:t>46</a:t>
            </a:r>
            <a:r>
              <a:rPr lang="zh-CN" altLang="en-US" sz="1100" dirty="0">
                <a:latin typeface="+mj-lt"/>
                <a:ea typeface="仿宋" pitchFamily="49" charset="-122"/>
              </a:rPr>
              <a:t>号            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公司网址：</a:t>
            </a:r>
            <a:r>
              <a:rPr lang="en-US" sz="1100" dirty="0"/>
              <a:t>www.tangroom.com</a:t>
            </a:r>
            <a:r>
              <a:rPr lang="en-US" altLang="zh-CN" sz="1100" dirty="0">
                <a:latin typeface="仿宋" pitchFamily="49" charset="-122"/>
                <a:ea typeface="仿宋" pitchFamily="49" charset="-122"/>
              </a:rPr>
              <a:t>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咨询热线：</a:t>
            </a:r>
            <a:r>
              <a:rPr lang="en-US" altLang="zh-CN" sz="1100" dirty="0" smtClean="0">
                <a:latin typeface="+mj-lt"/>
                <a:ea typeface="仿宋" pitchFamily="49" charset="-122"/>
              </a:rPr>
              <a:t>400 6- 269 - 069</a:t>
            </a:r>
            <a:endParaRPr lang="zh-CN" altLang="en-US" sz="1100" dirty="0">
              <a:latin typeface="+mj-lt"/>
              <a:ea typeface="仿宋" pitchFamily="49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00232" y="2143116"/>
            <a:ext cx="5166858" cy="3809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571868" y="1071546"/>
            <a:ext cx="495520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cap="all" dirty="0" smtClean="0">
                <a:ln w="9000" cmpd="sng">
                  <a:noFill/>
                  <a:prstDash val="solid"/>
                </a:ln>
                <a:solidFill>
                  <a:schemeClr val="bg1">
                    <a:lumMod val="6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三年内布局整个浦东新区  拓展浦西各区县</a:t>
            </a:r>
            <a:endParaRPr lang="zh-CN" sz="2000" b="1" cap="all" dirty="0">
              <a:ln w="9000" cmpd="sng">
                <a:noFill/>
                <a:prstDash val="solid"/>
              </a:ln>
              <a:solidFill>
                <a:schemeClr val="bg1">
                  <a:lumMod val="6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lenovo\Desktop\唐巢人才公寓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215082"/>
          </a:xfrm>
          <a:prstGeom prst="rect">
            <a:avLst/>
          </a:prstGeom>
          <a:noFill/>
        </p:spPr>
      </p:pic>
      <p:pic>
        <p:nvPicPr>
          <p:cNvPr id="31" name="Picture 10" descr="F:\旧公司资料\唐巢\字体副本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44" y="214290"/>
            <a:ext cx="1657350" cy="46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矩形 31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solidFill>
            <a:srgbClr val="FF99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9933"/>
              </a:solidFill>
            </a:endParaRPr>
          </a:p>
        </p:txBody>
      </p:sp>
      <p:sp>
        <p:nvSpPr>
          <p:cNvPr id="33" name="TextBox 22"/>
          <p:cNvSpPr txBox="1">
            <a:spLocks noChangeArrowheads="1"/>
          </p:cNvSpPr>
          <p:nvPr/>
        </p:nvSpPr>
        <p:spPr bwMode="auto">
          <a:xfrm>
            <a:off x="285720" y="6596414"/>
            <a:ext cx="871543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公司地址：</a:t>
            </a:r>
            <a:r>
              <a:rPr lang="zh-CN" altLang="en-US" sz="1100" dirty="0">
                <a:latin typeface="+mj-lt"/>
                <a:ea typeface="仿宋" pitchFamily="49" charset="-122"/>
              </a:rPr>
              <a:t>上海市创新西路</a:t>
            </a:r>
            <a:r>
              <a:rPr lang="en-US" altLang="zh-CN" sz="1100" dirty="0">
                <a:latin typeface="+mj-lt"/>
                <a:ea typeface="仿宋" pitchFamily="49" charset="-122"/>
              </a:rPr>
              <a:t>333</a:t>
            </a:r>
            <a:r>
              <a:rPr lang="zh-CN" altLang="en-US" sz="1100" dirty="0">
                <a:latin typeface="+mj-lt"/>
                <a:ea typeface="仿宋" pitchFamily="49" charset="-122"/>
              </a:rPr>
              <a:t>弄</a:t>
            </a:r>
            <a:r>
              <a:rPr lang="en-US" altLang="zh-CN" sz="1100" dirty="0">
                <a:latin typeface="+mj-lt"/>
                <a:ea typeface="仿宋" pitchFamily="49" charset="-122"/>
              </a:rPr>
              <a:t>46</a:t>
            </a:r>
            <a:r>
              <a:rPr lang="zh-CN" altLang="en-US" sz="1100" dirty="0">
                <a:latin typeface="+mj-lt"/>
                <a:ea typeface="仿宋" pitchFamily="49" charset="-122"/>
              </a:rPr>
              <a:t>号            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公司网址：</a:t>
            </a:r>
            <a:r>
              <a:rPr lang="en-US" sz="1100" dirty="0"/>
              <a:t>www.tangroom.com</a:t>
            </a:r>
            <a:r>
              <a:rPr lang="en-US" altLang="zh-CN" sz="1100" dirty="0">
                <a:latin typeface="仿宋" pitchFamily="49" charset="-122"/>
                <a:ea typeface="仿宋" pitchFamily="49" charset="-122"/>
              </a:rPr>
              <a:t>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咨询热线：</a:t>
            </a:r>
            <a:r>
              <a:rPr lang="en-US" altLang="zh-CN" sz="1100" dirty="0" smtClean="0">
                <a:latin typeface="+mj-lt"/>
                <a:ea typeface="仿宋" pitchFamily="49" charset="-122"/>
              </a:rPr>
              <a:t>400 6- 269 - 069</a:t>
            </a:r>
            <a:endParaRPr lang="zh-CN" altLang="en-US" sz="1100" dirty="0">
              <a:latin typeface="+mj-lt"/>
              <a:ea typeface="仿宋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86050" y="2143116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/>
              <a:t>谢谢观看！</a:t>
            </a:r>
            <a:endParaRPr lang="zh-CN" altLang="en-US" sz="6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solidFill>
            <a:srgbClr val="FF99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9933"/>
              </a:solidFill>
            </a:endParaRPr>
          </a:p>
        </p:txBody>
      </p:sp>
      <p:sp>
        <p:nvSpPr>
          <p:cNvPr id="34" name="TextBox 22"/>
          <p:cNvSpPr txBox="1">
            <a:spLocks noChangeArrowheads="1"/>
          </p:cNvSpPr>
          <p:nvPr/>
        </p:nvSpPr>
        <p:spPr bwMode="auto">
          <a:xfrm>
            <a:off x="285720" y="6596414"/>
            <a:ext cx="871543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公司地址：</a:t>
            </a:r>
            <a:r>
              <a:rPr lang="zh-CN" altLang="en-US" sz="1100" dirty="0">
                <a:latin typeface="+mj-lt"/>
                <a:ea typeface="仿宋" pitchFamily="49" charset="-122"/>
              </a:rPr>
              <a:t>上海市创新西路</a:t>
            </a:r>
            <a:r>
              <a:rPr lang="en-US" altLang="zh-CN" sz="1100" dirty="0">
                <a:latin typeface="+mj-lt"/>
                <a:ea typeface="仿宋" pitchFamily="49" charset="-122"/>
              </a:rPr>
              <a:t>333</a:t>
            </a:r>
            <a:r>
              <a:rPr lang="zh-CN" altLang="en-US" sz="1100" dirty="0">
                <a:latin typeface="+mj-lt"/>
                <a:ea typeface="仿宋" pitchFamily="49" charset="-122"/>
              </a:rPr>
              <a:t>弄</a:t>
            </a:r>
            <a:r>
              <a:rPr lang="en-US" altLang="zh-CN" sz="1100" dirty="0">
                <a:latin typeface="+mj-lt"/>
                <a:ea typeface="仿宋" pitchFamily="49" charset="-122"/>
              </a:rPr>
              <a:t>46</a:t>
            </a:r>
            <a:r>
              <a:rPr lang="zh-CN" altLang="en-US" sz="1100" dirty="0">
                <a:latin typeface="+mj-lt"/>
                <a:ea typeface="仿宋" pitchFamily="49" charset="-122"/>
              </a:rPr>
              <a:t>号            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公司网址：</a:t>
            </a:r>
            <a:r>
              <a:rPr lang="en-US" sz="1100" dirty="0"/>
              <a:t>www.tangroom.com</a:t>
            </a:r>
            <a:r>
              <a:rPr lang="en-US" altLang="zh-CN" sz="1100" dirty="0">
                <a:latin typeface="仿宋" pitchFamily="49" charset="-122"/>
                <a:ea typeface="仿宋" pitchFamily="49" charset="-122"/>
              </a:rPr>
              <a:t>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咨询热线：</a:t>
            </a:r>
            <a:r>
              <a:rPr lang="en-US" altLang="zh-CN" sz="1100" dirty="0" smtClean="0">
                <a:latin typeface="+mj-lt"/>
                <a:ea typeface="仿宋" pitchFamily="49" charset="-122"/>
              </a:rPr>
              <a:t>400 6- 269 - 069</a:t>
            </a:r>
            <a:endParaRPr lang="zh-CN" altLang="en-US" sz="1100" dirty="0">
              <a:latin typeface="+mj-lt"/>
              <a:ea typeface="仿宋" pitchFamily="49" charset="-122"/>
            </a:endParaRPr>
          </a:p>
        </p:txBody>
      </p:sp>
      <p:pic>
        <p:nvPicPr>
          <p:cNvPr id="32" name="Picture 10" descr="F:\旧公司资料\唐巢\字体副本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44" y="214290"/>
            <a:ext cx="1657350" cy="46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C:\Users\Administrator\Desktop\图片2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43240" y="2500306"/>
            <a:ext cx="1574800" cy="471714"/>
          </a:xfrm>
          <a:prstGeom prst="rect">
            <a:avLst/>
          </a:prstGeom>
          <a:noFill/>
        </p:spPr>
      </p:pic>
      <p:sp>
        <p:nvSpPr>
          <p:cNvPr id="14" name="矩形 13"/>
          <p:cNvSpPr/>
          <p:nvPr/>
        </p:nvSpPr>
        <p:spPr>
          <a:xfrm>
            <a:off x="2714612" y="2857496"/>
            <a:ext cx="3428992" cy="928694"/>
          </a:xfrm>
          <a:prstGeom prst="rect">
            <a:avLst/>
          </a:prstGeom>
          <a:solidFill>
            <a:schemeClr val="tx1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071934" y="3071810"/>
            <a:ext cx="20717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a typeface="微软雅黑" pitchFamily="34" charset="-122"/>
              </a:rPr>
              <a:t>公司介绍</a:t>
            </a:r>
            <a:endParaRPr lang="zh-CN" sz="2800" b="1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43306" y="3071810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ea typeface="微软雅黑" pitchFamily="34" charset="-122"/>
              </a:rPr>
              <a:t>1</a:t>
            </a:r>
            <a:r>
              <a:rPr lang="zh-CN" altLang="en-US" sz="2800" b="1" dirty="0" smtClean="0">
                <a:solidFill>
                  <a:schemeClr val="bg1"/>
                </a:solidFill>
                <a:ea typeface="微软雅黑" pitchFamily="34" charset="-122"/>
              </a:rPr>
              <a:t>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C:\Users\Administrator\Desktop\图片2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8596" y="357166"/>
            <a:ext cx="1574800" cy="471714"/>
          </a:xfrm>
          <a:prstGeom prst="rect">
            <a:avLst/>
          </a:prstGeom>
          <a:noFill/>
        </p:spPr>
      </p:pic>
      <p:sp>
        <p:nvSpPr>
          <p:cNvPr id="35" name="矩形 34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solidFill>
            <a:srgbClr val="FF99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9933"/>
              </a:solidFill>
            </a:endParaRPr>
          </a:p>
        </p:txBody>
      </p:sp>
      <p:sp>
        <p:nvSpPr>
          <p:cNvPr id="5125" name="Text Box 7"/>
          <p:cNvSpPr txBox="1">
            <a:spLocks noChangeArrowheads="1"/>
          </p:cNvSpPr>
          <p:nvPr/>
        </p:nvSpPr>
        <p:spPr bwMode="auto">
          <a:xfrm>
            <a:off x="3428992" y="835207"/>
            <a:ext cx="405752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cap="all" dirty="0" smtClean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政府引导    疏堵群租   出行好便利</a:t>
            </a:r>
            <a:endParaRPr lang="zh-CN" sz="2000" b="1" cap="all" dirty="0">
              <a:ln w="9000" cmpd="sng">
                <a:noFill/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00430" y="1263835"/>
            <a:ext cx="396134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成功面向广大业主收房</a:t>
            </a:r>
            <a:r>
              <a:rPr lang="en-US" altLang="zh-CN" sz="14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2000</a:t>
            </a:r>
            <a:r>
              <a:rPr lang="zh-CN" altLang="en-US" sz="14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间，获得一致好评！</a:t>
            </a:r>
            <a:endParaRPr lang="zh-CN" altLang="en-US" sz="1400" b="1" cap="all" dirty="0">
              <a:ln w="9000" cmpd="sng">
                <a:solidFill>
                  <a:schemeClr val="tx1"/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-32" y="714356"/>
            <a:ext cx="3428992" cy="928694"/>
          </a:xfrm>
          <a:prstGeom prst="rect">
            <a:avLst/>
          </a:prstGeom>
          <a:solidFill>
            <a:schemeClr val="tx1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1357290" y="928670"/>
            <a:ext cx="20717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a typeface="微软雅黑" pitchFamily="34" charset="-122"/>
              </a:rPr>
              <a:t>公司介绍</a:t>
            </a:r>
            <a:endParaRPr lang="zh-CN" sz="2800" b="1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34" name="TextBox 22"/>
          <p:cNvSpPr txBox="1">
            <a:spLocks noChangeArrowheads="1"/>
          </p:cNvSpPr>
          <p:nvPr/>
        </p:nvSpPr>
        <p:spPr bwMode="auto">
          <a:xfrm>
            <a:off x="285720" y="6596414"/>
            <a:ext cx="871543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公司地址：</a:t>
            </a:r>
            <a:r>
              <a:rPr lang="zh-CN" altLang="en-US" sz="1100" dirty="0">
                <a:latin typeface="+mj-lt"/>
                <a:ea typeface="仿宋" pitchFamily="49" charset="-122"/>
              </a:rPr>
              <a:t>上海市创新西路</a:t>
            </a:r>
            <a:r>
              <a:rPr lang="en-US" altLang="zh-CN" sz="1100" dirty="0">
                <a:latin typeface="+mj-lt"/>
                <a:ea typeface="仿宋" pitchFamily="49" charset="-122"/>
              </a:rPr>
              <a:t>333</a:t>
            </a:r>
            <a:r>
              <a:rPr lang="zh-CN" altLang="en-US" sz="1100" dirty="0">
                <a:latin typeface="+mj-lt"/>
                <a:ea typeface="仿宋" pitchFamily="49" charset="-122"/>
              </a:rPr>
              <a:t>弄</a:t>
            </a:r>
            <a:r>
              <a:rPr lang="en-US" altLang="zh-CN" sz="1100" dirty="0">
                <a:latin typeface="+mj-lt"/>
                <a:ea typeface="仿宋" pitchFamily="49" charset="-122"/>
              </a:rPr>
              <a:t>46</a:t>
            </a:r>
            <a:r>
              <a:rPr lang="zh-CN" altLang="en-US" sz="1100" dirty="0">
                <a:latin typeface="+mj-lt"/>
                <a:ea typeface="仿宋" pitchFamily="49" charset="-122"/>
              </a:rPr>
              <a:t>号            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公司网址：</a:t>
            </a:r>
            <a:r>
              <a:rPr lang="en-US" sz="1100" dirty="0"/>
              <a:t>www.tangroom.com</a:t>
            </a:r>
            <a:r>
              <a:rPr lang="en-US" altLang="zh-CN" sz="1100" dirty="0">
                <a:latin typeface="仿宋" pitchFamily="49" charset="-122"/>
                <a:ea typeface="仿宋" pitchFamily="49" charset="-122"/>
              </a:rPr>
              <a:t>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咨询热线：</a:t>
            </a:r>
            <a:r>
              <a:rPr lang="en-US" altLang="zh-CN" sz="1100" dirty="0" smtClean="0">
                <a:latin typeface="+mj-lt"/>
                <a:ea typeface="仿宋" pitchFamily="49" charset="-122"/>
              </a:rPr>
              <a:t>400 6- 269 - 069</a:t>
            </a:r>
            <a:endParaRPr lang="zh-CN" altLang="en-US" sz="1100" dirty="0">
              <a:latin typeface="+mj-lt"/>
              <a:ea typeface="仿宋" pitchFamily="49" charset="-122"/>
            </a:endParaRPr>
          </a:p>
        </p:txBody>
      </p:sp>
      <p:pic>
        <p:nvPicPr>
          <p:cNvPr id="32" name="Picture 10" descr="F:\旧公司资料\唐巢\字体副本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44" y="214290"/>
            <a:ext cx="1657350" cy="46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矩形 12"/>
          <p:cNvSpPr/>
          <p:nvPr/>
        </p:nvSpPr>
        <p:spPr>
          <a:xfrm>
            <a:off x="857224" y="2428868"/>
            <a:ext cx="721523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    上海唐巢投资有限公司（简称：唐巢）成立于</a:t>
            </a:r>
            <a:r>
              <a:rPr lang="en-US" dirty="0" smtClean="0">
                <a:latin typeface="仿宋" pitchFamily="49" charset="-122"/>
                <a:ea typeface="仿宋" pitchFamily="49" charset="-122"/>
              </a:rPr>
              <a:t>2014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年，注册资金</a:t>
            </a:r>
            <a:r>
              <a:rPr lang="en-US" dirty="0" smtClean="0">
                <a:latin typeface="仿宋" pitchFamily="49" charset="-122"/>
                <a:ea typeface="仿宋" pitchFamily="49" charset="-122"/>
              </a:rPr>
              <a:t>1000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万元人民币。唐巢是适应上海租房市场需求，在唐镇政府的引导下，开展代理经租业务，本着“疏堵结合、杜绝群租”的目的，为青年人才、高级白领解决居住困难。</a:t>
            </a: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    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公司成立至今，通过一站式的委托资产管理服务，已成功面向广大业主收房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2000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间，一致获得了业主的认可和好评，为顺利开展人才公寓组建，疏堵群租工作打下良好的基础。</a:t>
            </a: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  <a:p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    </a:t>
            </a:r>
            <a:endParaRPr lang="zh-CN" altLang="en-US" dirty="0">
              <a:latin typeface="仿宋" pitchFamily="49" charset="-122"/>
              <a:ea typeface="仿宋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solidFill>
            <a:srgbClr val="FF99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9933"/>
              </a:solidFill>
            </a:endParaRPr>
          </a:p>
        </p:txBody>
      </p:sp>
      <p:sp>
        <p:nvSpPr>
          <p:cNvPr id="34" name="TextBox 22"/>
          <p:cNvSpPr txBox="1">
            <a:spLocks noChangeArrowheads="1"/>
          </p:cNvSpPr>
          <p:nvPr/>
        </p:nvSpPr>
        <p:spPr bwMode="auto">
          <a:xfrm>
            <a:off x="285720" y="6596414"/>
            <a:ext cx="871543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公司地址：</a:t>
            </a:r>
            <a:r>
              <a:rPr lang="zh-CN" altLang="en-US" sz="1100" dirty="0">
                <a:latin typeface="+mj-lt"/>
                <a:ea typeface="仿宋" pitchFamily="49" charset="-122"/>
              </a:rPr>
              <a:t>上海市创新西路</a:t>
            </a:r>
            <a:r>
              <a:rPr lang="en-US" altLang="zh-CN" sz="1100" dirty="0">
                <a:latin typeface="+mj-lt"/>
                <a:ea typeface="仿宋" pitchFamily="49" charset="-122"/>
              </a:rPr>
              <a:t>333</a:t>
            </a:r>
            <a:r>
              <a:rPr lang="zh-CN" altLang="en-US" sz="1100" dirty="0">
                <a:latin typeface="+mj-lt"/>
                <a:ea typeface="仿宋" pitchFamily="49" charset="-122"/>
              </a:rPr>
              <a:t>弄</a:t>
            </a:r>
            <a:r>
              <a:rPr lang="en-US" altLang="zh-CN" sz="1100" dirty="0">
                <a:latin typeface="+mj-lt"/>
                <a:ea typeface="仿宋" pitchFamily="49" charset="-122"/>
              </a:rPr>
              <a:t>46</a:t>
            </a:r>
            <a:r>
              <a:rPr lang="zh-CN" altLang="en-US" sz="1100" dirty="0">
                <a:latin typeface="+mj-lt"/>
                <a:ea typeface="仿宋" pitchFamily="49" charset="-122"/>
              </a:rPr>
              <a:t>号            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公司网址：</a:t>
            </a:r>
            <a:r>
              <a:rPr lang="en-US" sz="1100" dirty="0"/>
              <a:t>www.tangroom.com</a:t>
            </a:r>
            <a:r>
              <a:rPr lang="en-US" altLang="zh-CN" sz="1100" dirty="0">
                <a:latin typeface="仿宋" pitchFamily="49" charset="-122"/>
                <a:ea typeface="仿宋" pitchFamily="49" charset="-122"/>
              </a:rPr>
              <a:t>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咨询热线：</a:t>
            </a:r>
            <a:r>
              <a:rPr lang="en-US" altLang="zh-CN" sz="1100" dirty="0" smtClean="0">
                <a:latin typeface="+mj-lt"/>
                <a:ea typeface="仿宋" pitchFamily="49" charset="-122"/>
              </a:rPr>
              <a:t>400 6- 269 - 069</a:t>
            </a:r>
            <a:endParaRPr lang="zh-CN" altLang="en-US" sz="1100" dirty="0">
              <a:latin typeface="+mj-lt"/>
              <a:ea typeface="仿宋" pitchFamily="49" charset="-122"/>
            </a:endParaRPr>
          </a:p>
        </p:txBody>
      </p:sp>
      <p:pic>
        <p:nvPicPr>
          <p:cNvPr id="32" name="Picture 10" descr="F:\旧公司资料\唐巢\字体副本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44" y="214290"/>
            <a:ext cx="1657350" cy="46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C:\Users\Administrator\Desktop\图片2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43240" y="2500306"/>
            <a:ext cx="1574800" cy="471714"/>
          </a:xfrm>
          <a:prstGeom prst="rect">
            <a:avLst/>
          </a:prstGeom>
          <a:noFill/>
        </p:spPr>
      </p:pic>
      <p:sp>
        <p:nvSpPr>
          <p:cNvPr id="14" name="矩形 13"/>
          <p:cNvSpPr/>
          <p:nvPr/>
        </p:nvSpPr>
        <p:spPr>
          <a:xfrm>
            <a:off x="2714612" y="2857496"/>
            <a:ext cx="3428992" cy="928694"/>
          </a:xfrm>
          <a:prstGeom prst="rect">
            <a:avLst/>
          </a:prstGeom>
          <a:solidFill>
            <a:schemeClr val="tx1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071934" y="3071810"/>
            <a:ext cx="20717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微软雅黑" pitchFamily="34" charset="-122"/>
              </a:rPr>
              <a:t>产品展示</a:t>
            </a:r>
            <a:endParaRPr lang="zh-CN" sz="2800" b="1" dirty="0">
              <a:solidFill>
                <a:schemeClr val="tx2">
                  <a:lumMod val="60000"/>
                  <a:lumOff val="40000"/>
                </a:schemeClr>
              </a:solidFill>
              <a:ea typeface="微软雅黑" pitchFamily="34" charset="-122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4286248" y="4000504"/>
            <a:ext cx="242889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zh-CN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微软雅黑" pitchFamily="34" charset="-122"/>
              </a:rPr>
              <a:t>——</a:t>
            </a:r>
            <a:r>
              <a:rPr lang="zh-CN" alt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微软雅黑" pitchFamily="34" charset="-122"/>
              </a:rPr>
              <a:t>区域位置。</a:t>
            </a:r>
            <a:endParaRPr lang="zh-CN" sz="2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3306" y="3071810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微软雅黑" pitchFamily="34" charset="-122"/>
              </a:rPr>
              <a:t>2</a:t>
            </a:r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微软雅黑" pitchFamily="34" charset="-122"/>
              </a:rPr>
              <a:t>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C:\Users\Administrator\Desktop\图片2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8596" y="357166"/>
            <a:ext cx="1574800" cy="471714"/>
          </a:xfrm>
          <a:prstGeom prst="rect">
            <a:avLst/>
          </a:prstGeom>
          <a:noFill/>
        </p:spPr>
      </p:pic>
      <p:sp>
        <p:nvSpPr>
          <p:cNvPr id="35" name="矩形 34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solidFill>
            <a:srgbClr val="FF99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9933"/>
              </a:solidFill>
            </a:endParaRPr>
          </a:p>
        </p:txBody>
      </p:sp>
      <p:sp>
        <p:nvSpPr>
          <p:cNvPr id="5125" name="Text Box 7"/>
          <p:cNvSpPr txBox="1">
            <a:spLocks noChangeArrowheads="1"/>
          </p:cNvSpPr>
          <p:nvPr/>
        </p:nvSpPr>
        <p:spPr bwMode="auto">
          <a:xfrm>
            <a:off x="3428992" y="835207"/>
            <a:ext cx="457048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cap="all" dirty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轨道旁    </a:t>
            </a:r>
            <a:r>
              <a:rPr lang="zh-CN" altLang="en-US" sz="2000" b="1" cap="all" dirty="0" smtClean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交通大动脉环抱   出行好便利</a:t>
            </a:r>
            <a:endParaRPr lang="zh-CN" sz="2000" b="1" cap="all" dirty="0">
              <a:ln w="9000" cmpd="sng">
                <a:noFill/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6" name="Text Box 7"/>
          <p:cNvSpPr txBox="1">
            <a:spLocks noChangeArrowheads="1"/>
          </p:cNvSpPr>
          <p:nvPr/>
        </p:nvSpPr>
        <p:spPr bwMode="auto">
          <a:xfrm>
            <a:off x="4643438" y="3638550"/>
            <a:ext cx="9032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二房一厅</a:t>
            </a:r>
            <a:endParaRPr lang="zh-CN" sz="14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9" name="Picture 2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3438" y="2690829"/>
            <a:ext cx="4048125" cy="3095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TextBox 28"/>
          <p:cNvSpPr txBox="1"/>
          <p:nvPr/>
        </p:nvSpPr>
        <p:spPr>
          <a:xfrm>
            <a:off x="3500430" y="1263835"/>
            <a:ext cx="407355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cap="all" dirty="0">
                <a:ln w="9000" cmpd="sng">
                  <a:solidFill>
                    <a:schemeClr val="tx1"/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距离地铁二号线唐镇站</a:t>
            </a:r>
            <a:r>
              <a:rPr lang="en-US" altLang="zh-CN" sz="1400" b="1" cap="all" dirty="0">
                <a:ln w="9000" cmpd="sng">
                  <a:solidFill>
                    <a:schemeClr val="tx1"/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2</a:t>
            </a:r>
            <a:r>
              <a:rPr lang="zh-CN" altLang="en-US" sz="1400" b="1" cap="all" dirty="0">
                <a:ln w="9000" cmpd="sng">
                  <a:solidFill>
                    <a:schemeClr val="tx1"/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公里    免费班车站点接送</a:t>
            </a:r>
          </a:p>
        </p:txBody>
      </p:sp>
      <p:sp>
        <p:nvSpPr>
          <p:cNvPr id="5131" name="TextBox 29"/>
          <p:cNvSpPr txBox="1">
            <a:spLocks noChangeArrowheads="1"/>
          </p:cNvSpPr>
          <p:nvPr/>
        </p:nvSpPr>
        <p:spPr bwMode="auto">
          <a:xfrm>
            <a:off x="428596" y="4049917"/>
            <a:ext cx="108234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仿宋" pitchFamily="49" charset="-122"/>
                <a:ea typeface="仿宋" pitchFamily="49" charset="-122"/>
              </a:rPr>
              <a:t>公交线路</a:t>
            </a:r>
            <a:r>
              <a:rPr lang="zh-CN" altLang="en-US" sz="1400" b="1" dirty="0" smtClean="0">
                <a:latin typeface="仿宋" pitchFamily="49" charset="-122"/>
                <a:ea typeface="仿宋" pitchFamily="49" charset="-122"/>
              </a:rPr>
              <a:t>：</a:t>
            </a:r>
            <a:endParaRPr lang="zh-CN" altLang="en-US" sz="1400" b="1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5132" name="TextBox 30"/>
          <p:cNvSpPr txBox="1">
            <a:spLocks noChangeArrowheads="1"/>
          </p:cNvSpPr>
          <p:nvPr/>
        </p:nvSpPr>
        <p:spPr bwMode="auto">
          <a:xfrm>
            <a:off x="1069677" y="4835741"/>
            <a:ext cx="241604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仿宋" pitchFamily="49" charset="-122"/>
                <a:ea typeface="仿宋" pitchFamily="49" charset="-122"/>
              </a:rPr>
              <a:t>张江</a:t>
            </a:r>
            <a:r>
              <a:rPr lang="en-US" altLang="zh-CN" sz="1200" dirty="0">
                <a:latin typeface="仿宋" pitchFamily="49" charset="-122"/>
                <a:ea typeface="仿宋" pitchFamily="49" charset="-122"/>
              </a:rPr>
              <a:t>1</a:t>
            </a:r>
            <a:r>
              <a:rPr lang="zh-CN" altLang="en-US" sz="1200" dirty="0">
                <a:latin typeface="仿宋" pitchFamily="49" charset="-122"/>
                <a:ea typeface="仿宋" pitchFamily="49" charset="-122"/>
              </a:rPr>
              <a:t>路</a:t>
            </a:r>
            <a:r>
              <a:rPr lang="en-US" altLang="zh-CN" sz="1200" dirty="0">
                <a:latin typeface="仿宋" pitchFamily="49" charset="-122"/>
                <a:ea typeface="仿宋" pitchFamily="49" charset="-122"/>
              </a:rPr>
              <a:t>——</a:t>
            </a:r>
            <a:r>
              <a:rPr lang="zh-CN" altLang="en-US" sz="1200" dirty="0">
                <a:latin typeface="仿宋" pitchFamily="49" charset="-122"/>
                <a:ea typeface="仿宋" pitchFamily="49" charset="-122"/>
              </a:rPr>
              <a:t>直达张江高科技园</a:t>
            </a:r>
            <a:r>
              <a:rPr lang="zh-CN" altLang="en-US" sz="1200" dirty="0" smtClean="0">
                <a:latin typeface="仿宋" pitchFamily="49" charset="-122"/>
                <a:ea typeface="仿宋" pitchFamily="49" charset="-122"/>
              </a:rPr>
              <a:t>区</a:t>
            </a:r>
            <a:endParaRPr lang="en-US" altLang="zh-CN" sz="1200" dirty="0" smtClean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5133" name="TextBox 31"/>
          <p:cNvSpPr txBox="1">
            <a:spLocks noChangeArrowheads="1"/>
          </p:cNvSpPr>
          <p:nvPr/>
        </p:nvSpPr>
        <p:spPr bwMode="auto">
          <a:xfrm>
            <a:off x="981792" y="5264363"/>
            <a:ext cx="218521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仿宋" pitchFamily="49" charset="-122"/>
                <a:ea typeface="仿宋" pitchFamily="49" charset="-122"/>
              </a:rPr>
              <a:t>上川专线</a:t>
            </a:r>
            <a:r>
              <a:rPr lang="en-US" altLang="zh-CN" sz="1200" dirty="0">
                <a:latin typeface="仿宋" pitchFamily="49" charset="-122"/>
                <a:ea typeface="仿宋" pitchFamily="49" charset="-122"/>
              </a:rPr>
              <a:t>——</a:t>
            </a:r>
            <a:r>
              <a:rPr lang="zh-CN" altLang="en-US" sz="1200" dirty="0">
                <a:latin typeface="仿宋" pitchFamily="49" charset="-122"/>
                <a:ea typeface="仿宋" pitchFamily="49" charset="-122"/>
              </a:rPr>
              <a:t>直达上海火车</a:t>
            </a:r>
            <a:r>
              <a:rPr lang="zh-CN" altLang="en-US" sz="1200" dirty="0" smtClean="0">
                <a:latin typeface="仿宋" pitchFamily="49" charset="-122"/>
                <a:ea typeface="仿宋" pitchFamily="49" charset="-122"/>
              </a:rPr>
              <a:t>站</a:t>
            </a:r>
            <a:endParaRPr lang="zh-CN" altLang="en-US" sz="12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5134" name="TextBox 34"/>
          <p:cNvSpPr txBox="1">
            <a:spLocks noChangeArrowheads="1"/>
          </p:cNvSpPr>
          <p:nvPr/>
        </p:nvSpPr>
        <p:spPr bwMode="auto">
          <a:xfrm>
            <a:off x="1214414" y="5692991"/>
            <a:ext cx="22621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仿宋" pitchFamily="49" charset="-122"/>
                <a:ea typeface="仿宋" pitchFamily="49" charset="-122"/>
              </a:rPr>
              <a:t>182</a:t>
            </a:r>
            <a:r>
              <a:rPr lang="zh-CN" altLang="en-US" sz="1200" dirty="0">
                <a:latin typeface="仿宋" pitchFamily="49" charset="-122"/>
                <a:ea typeface="仿宋" pitchFamily="49" charset="-122"/>
              </a:rPr>
              <a:t>路</a:t>
            </a:r>
            <a:r>
              <a:rPr lang="en-US" altLang="zh-CN" sz="1200" dirty="0">
                <a:latin typeface="仿宋" pitchFamily="49" charset="-122"/>
                <a:ea typeface="仿宋" pitchFamily="49" charset="-122"/>
              </a:rPr>
              <a:t>——</a:t>
            </a:r>
            <a:r>
              <a:rPr lang="zh-CN" altLang="en-US" sz="1200" dirty="0">
                <a:latin typeface="仿宋" pitchFamily="49" charset="-122"/>
                <a:ea typeface="仿宋" pitchFamily="49" charset="-122"/>
              </a:rPr>
              <a:t>直达新金桥国际商</a:t>
            </a:r>
            <a:r>
              <a:rPr lang="zh-CN" altLang="en-US" sz="1200" dirty="0" smtClean="0">
                <a:latin typeface="仿宋" pitchFamily="49" charset="-122"/>
                <a:ea typeface="仿宋" pitchFamily="49" charset="-122"/>
              </a:rPr>
              <a:t>圈</a:t>
            </a:r>
            <a:endParaRPr lang="zh-CN" altLang="en-US" sz="12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5135" name="TextBox 35"/>
          <p:cNvSpPr txBox="1">
            <a:spLocks noChangeArrowheads="1"/>
          </p:cNvSpPr>
          <p:nvPr/>
        </p:nvSpPr>
        <p:spPr bwMode="auto">
          <a:xfrm>
            <a:off x="975600" y="6121619"/>
            <a:ext cx="233910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仿宋" pitchFamily="49" charset="-122"/>
                <a:ea typeface="仿宋" pitchFamily="49" charset="-122"/>
              </a:rPr>
              <a:t>浦东</a:t>
            </a:r>
            <a:r>
              <a:rPr lang="en-US" altLang="zh-CN" sz="1200" dirty="0">
                <a:latin typeface="仿宋" pitchFamily="49" charset="-122"/>
                <a:ea typeface="仿宋" pitchFamily="49" charset="-122"/>
              </a:rPr>
              <a:t>17</a:t>
            </a:r>
            <a:r>
              <a:rPr lang="zh-CN" altLang="en-US" sz="1200" dirty="0">
                <a:latin typeface="仿宋" pitchFamily="49" charset="-122"/>
                <a:ea typeface="仿宋" pitchFamily="49" charset="-122"/>
              </a:rPr>
              <a:t>路</a:t>
            </a:r>
            <a:r>
              <a:rPr lang="en-US" altLang="zh-CN" sz="1200" dirty="0">
                <a:latin typeface="仿宋" pitchFamily="49" charset="-122"/>
                <a:ea typeface="仿宋" pitchFamily="49" charset="-122"/>
              </a:rPr>
              <a:t>——</a:t>
            </a:r>
            <a:r>
              <a:rPr lang="zh-CN" altLang="en-US" sz="1200" dirty="0">
                <a:latin typeface="仿宋" pitchFamily="49" charset="-122"/>
                <a:ea typeface="仿宋" pitchFamily="49" charset="-122"/>
              </a:rPr>
              <a:t>直达外高桥保税</a:t>
            </a:r>
            <a:r>
              <a:rPr lang="zh-CN" altLang="en-US" sz="1200" dirty="0" smtClean="0">
                <a:latin typeface="仿宋" pitchFamily="49" charset="-122"/>
                <a:ea typeface="仿宋" pitchFamily="49" charset="-122"/>
              </a:rPr>
              <a:t>区</a:t>
            </a:r>
            <a:endParaRPr lang="zh-CN" altLang="en-US" sz="12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-32" y="714356"/>
            <a:ext cx="3428992" cy="928694"/>
          </a:xfrm>
          <a:prstGeom prst="rect">
            <a:avLst/>
          </a:prstGeom>
          <a:solidFill>
            <a:schemeClr val="tx1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1357290" y="928670"/>
            <a:ext cx="20717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微软雅黑" pitchFamily="34" charset="-122"/>
              </a:rPr>
              <a:t>    产品展示</a:t>
            </a:r>
            <a:endParaRPr lang="zh-CN" sz="2800" b="1" dirty="0">
              <a:solidFill>
                <a:schemeClr val="tx2">
                  <a:lumMod val="60000"/>
                  <a:lumOff val="40000"/>
                </a:schemeClr>
              </a:solidFill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73301" y="4419249"/>
            <a:ext cx="25699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仿宋" pitchFamily="49" charset="-122"/>
                <a:ea typeface="仿宋" pitchFamily="49" charset="-122"/>
              </a:rPr>
              <a:t>1091</a:t>
            </a:r>
            <a:r>
              <a:rPr lang="zh-CN" altLang="en-US" sz="1200" dirty="0" smtClean="0">
                <a:latin typeface="仿宋" pitchFamily="49" charset="-122"/>
                <a:ea typeface="仿宋" pitchFamily="49" charset="-122"/>
              </a:rPr>
              <a:t>路</a:t>
            </a:r>
            <a:r>
              <a:rPr lang="en-US" altLang="zh-CN" sz="1200" dirty="0" smtClean="0">
                <a:latin typeface="仿宋" pitchFamily="49" charset="-122"/>
                <a:ea typeface="仿宋" pitchFamily="49" charset="-122"/>
              </a:rPr>
              <a:t>/1099</a:t>
            </a:r>
            <a:r>
              <a:rPr lang="zh-CN" altLang="en-US" sz="1200" dirty="0" smtClean="0">
                <a:latin typeface="仿宋" pitchFamily="49" charset="-122"/>
                <a:ea typeface="仿宋" pitchFamily="49" charset="-122"/>
              </a:rPr>
              <a:t>路</a:t>
            </a:r>
            <a:r>
              <a:rPr lang="en-US" altLang="zh-CN" sz="1200" dirty="0" smtClean="0">
                <a:latin typeface="仿宋" pitchFamily="49" charset="-122"/>
                <a:ea typeface="仿宋" pitchFamily="49" charset="-122"/>
              </a:rPr>
              <a:t>——</a:t>
            </a:r>
            <a:r>
              <a:rPr lang="zh-CN" altLang="en-US" sz="1200" dirty="0" smtClean="0">
                <a:latin typeface="仿宋" pitchFamily="49" charset="-122"/>
                <a:ea typeface="仿宋" pitchFamily="49" charset="-122"/>
              </a:rPr>
              <a:t>直达唐镇地铁站</a:t>
            </a:r>
            <a:endParaRPr lang="zh-CN" altLang="en-US" sz="1200" dirty="0"/>
          </a:p>
        </p:txBody>
      </p:sp>
      <p:sp>
        <p:nvSpPr>
          <p:cNvPr id="23" name="TextBox 29"/>
          <p:cNvSpPr txBox="1">
            <a:spLocks noChangeArrowheads="1"/>
          </p:cNvSpPr>
          <p:nvPr/>
        </p:nvSpPr>
        <p:spPr bwMode="auto">
          <a:xfrm>
            <a:off x="357158" y="2643182"/>
            <a:ext cx="108234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400" b="1" dirty="0" smtClean="0">
                <a:latin typeface="仿宋" pitchFamily="49" charset="-122"/>
                <a:ea typeface="仿宋" pitchFamily="49" charset="-122"/>
              </a:rPr>
              <a:t>轨道交通：</a:t>
            </a:r>
            <a:endParaRPr lang="zh-CN" altLang="en-US" sz="1400" b="1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84242" y="3000372"/>
            <a:ext cx="34163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地铁二号线</a:t>
            </a:r>
            <a:r>
              <a:rPr lang="en-US" altLang="zh-CN" sz="1400" dirty="0" smtClean="0">
                <a:latin typeface="仿宋" pitchFamily="49" charset="-122"/>
                <a:ea typeface="仿宋" pitchFamily="49" charset="-122"/>
              </a:rPr>
              <a:t>——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唐镇地铁站、创新中路站</a:t>
            </a:r>
            <a:endParaRPr lang="zh-CN" altLang="en-US" sz="1400" dirty="0"/>
          </a:p>
        </p:txBody>
      </p:sp>
      <p:sp>
        <p:nvSpPr>
          <p:cNvPr id="25" name="TextBox 29"/>
          <p:cNvSpPr txBox="1">
            <a:spLocks noChangeArrowheads="1"/>
          </p:cNvSpPr>
          <p:nvPr/>
        </p:nvSpPr>
        <p:spPr bwMode="auto">
          <a:xfrm>
            <a:off x="357158" y="1702346"/>
            <a:ext cx="108234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400" b="1" dirty="0" smtClean="0">
                <a:latin typeface="仿宋" pitchFamily="49" charset="-122"/>
                <a:ea typeface="仿宋" pitchFamily="49" charset="-122"/>
              </a:rPr>
              <a:t>区域位置：</a:t>
            </a:r>
            <a:endParaRPr lang="zh-CN" altLang="en-US" sz="1400" b="1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71538" y="2071678"/>
            <a:ext cx="27879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向西  距离张江高科技园区</a:t>
            </a:r>
            <a:r>
              <a:rPr lang="en-US" altLang="zh-CN" sz="1400" dirty="0" smtClean="0">
                <a:latin typeface="仿宋" pitchFamily="49" charset="-122"/>
                <a:ea typeface="仿宋" pitchFamily="49" charset="-122"/>
              </a:rPr>
              <a:t>3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公里</a:t>
            </a:r>
            <a:endParaRPr lang="zh-CN" altLang="en-US" sz="14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071538" y="2357430"/>
            <a:ext cx="44037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向南  距离川沙镇</a:t>
            </a:r>
            <a:r>
              <a:rPr lang="en-US" altLang="zh-CN" sz="1400" dirty="0" smtClean="0">
                <a:latin typeface="仿宋" pitchFamily="49" charset="-122"/>
                <a:ea typeface="仿宋" pitchFamily="49" charset="-122"/>
              </a:rPr>
              <a:t>3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公里，开车</a:t>
            </a:r>
            <a:r>
              <a:rPr lang="en-US" altLang="zh-CN" sz="1400" dirty="0" smtClean="0">
                <a:latin typeface="仿宋" pitchFamily="49" charset="-122"/>
                <a:ea typeface="仿宋" pitchFamily="49" charset="-122"/>
              </a:rPr>
              <a:t>10</a:t>
            </a:r>
            <a:r>
              <a:rPr lang="zh-CN" altLang="en-US" sz="1400" dirty="0" smtClean="0">
                <a:latin typeface="仿宋" pitchFamily="49" charset="-122"/>
                <a:ea typeface="仿宋" pitchFamily="49" charset="-122"/>
              </a:rPr>
              <a:t>分钟可达迪斯尼乐园</a:t>
            </a:r>
            <a:endParaRPr lang="zh-CN" altLang="en-US" sz="14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012936" y="3366315"/>
            <a:ext cx="22621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仿宋" pitchFamily="49" charset="-122"/>
                <a:ea typeface="仿宋" pitchFamily="49" charset="-122"/>
              </a:rPr>
              <a:t>5</a:t>
            </a:r>
            <a:r>
              <a:rPr lang="zh-CN" altLang="en-US" sz="1200" dirty="0" smtClean="0">
                <a:latin typeface="仿宋" pitchFamily="49" charset="-122"/>
                <a:ea typeface="仿宋" pitchFamily="49" charset="-122"/>
              </a:rPr>
              <a:t>分钟即可进入张江高科技园区</a:t>
            </a:r>
            <a:endParaRPr lang="en-US" altLang="zh-CN" sz="1200" dirty="0" smtClean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000232" y="3723505"/>
            <a:ext cx="20313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仿宋" pitchFamily="49" charset="-122"/>
                <a:ea typeface="仿宋" pitchFamily="49" charset="-122"/>
              </a:rPr>
              <a:t>20</a:t>
            </a:r>
            <a:r>
              <a:rPr lang="zh-CN" altLang="en-US" sz="1200" dirty="0" smtClean="0">
                <a:latin typeface="仿宋" pitchFamily="49" charset="-122"/>
                <a:ea typeface="仿宋" pitchFamily="49" charset="-122"/>
              </a:rPr>
              <a:t>分钟即可进入浦东陆家嘴</a:t>
            </a:r>
            <a:endParaRPr lang="en-US" altLang="zh-CN" sz="1200" dirty="0" smtClean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357950" y="5835867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 smtClean="0"/>
              <a:t>示意图</a:t>
            </a:r>
            <a:endParaRPr lang="zh-CN" altLang="en-US" sz="1400" b="1" dirty="0"/>
          </a:p>
        </p:txBody>
      </p:sp>
      <p:sp>
        <p:nvSpPr>
          <p:cNvPr id="34" name="TextBox 22"/>
          <p:cNvSpPr txBox="1">
            <a:spLocks noChangeArrowheads="1"/>
          </p:cNvSpPr>
          <p:nvPr/>
        </p:nvSpPr>
        <p:spPr bwMode="auto">
          <a:xfrm>
            <a:off x="285720" y="6596414"/>
            <a:ext cx="871543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公司地址：</a:t>
            </a:r>
            <a:r>
              <a:rPr lang="zh-CN" altLang="en-US" sz="1100" dirty="0">
                <a:latin typeface="+mj-lt"/>
                <a:ea typeface="仿宋" pitchFamily="49" charset="-122"/>
              </a:rPr>
              <a:t>上海市创新西路</a:t>
            </a:r>
            <a:r>
              <a:rPr lang="en-US" altLang="zh-CN" sz="1100" dirty="0">
                <a:latin typeface="+mj-lt"/>
                <a:ea typeface="仿宋" pitchFamily="49" charset="-122"/>
              </a:rPr>
              <a:t>333</a:t>
            </a:r>
            <a:r>
              <a:rPr lang="zh-CN" altLang="en-US" sz="1100" dirty="0">
                <a:latin typeface="+mj-lt"/>
                <a:ea typeface="仿宋" pitchFamily="49" charset="-122"/>
              </a:rPr>
              <a:t>弄</a:t>
            </a:r>
            <a:r>
              <a:rPr lang="en-US" altLang="zh-CN" sz="1100" dirty="0">
                <a:latin typeface="+mj-lt"/>
                <a:ea typeface="仿宋" pitchFamily="49" charset="-122"/>
              </a:rPr>
              <a:t>46</a:t>
            </a:r>
            <a:r>
              <a:rPr lang="zh-CN" altLang="en-US" sz="1100" dirty="0">
                <a:latin typeface="+mj-lt"/>
                <a:ea typeface="仿宋" pitchFamily="49" charset="-122"/>
              </a:rPr>
              <a:t>号            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公司网址：</a:t>
            </a:r>
            <a:r>
              <a:rPr lang="en-US" sz="1100" dirty="0"/>
              <a:t>www.tangroom.com</a:t>
            </a:r>
            <a:r>
              <a:rPr lang="en-US" altLang="zh-CN" sz="1100" dirty="0">
                <a:latin typeface="仿宋" pitchFamily="49" charset="-122"/>
                <a:ea typeface="仿宋" pitchFamily="49" charset="-122"/>
              </a:rPr>
              <a:t>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咨询热线：</a:t>
            </a:r>
            <a:r>
              <a:rPr lang="en-US" altLang="zh-CN" sz="1100" dirty="0" smtClean="0">
                <a:latin typeface="+mj-lt"/>
                <a:ea typeface="仿宋" pitchFamily="49" charset="-122"/>
              </a:rPr>
              <a:t>400 6- 269 - 069</a:t>
            </a:r>
            <a:endParaRPr lang="zh-CN" altLang="en-US" sz="1100" dirty="0">
              <a:latin typeface="+mj-lt"/>
              <a:ea typeface="仿宋" pitchFamily="49" charset="-122"/>
            </a:endParaRPr>
          </a:p>
        </p:txBody>
      </p:sp>
      <p:pic>
        <p:nvPicPr>
          <p:cNvPr id="32" name="Picture 10" descr="F:\旧公司资料\唐巢\字体副本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44" y="214290"/>
            <a:ext cx="1657350" cy="46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solidFill>
            <a:srgbClr val="FF99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9933"/>
              </a:solidFill>
            </a:endParaRPr>
          </a:p>
        </p:txBody>
      </p:sp>
      <p:sp>
        <p:nvSpPr>
          <p:cNvPr id="34" name="TextBox 22"/>
          <p:cNvSpPr txBox="1">
            <a:spLocks noChangeArrowheads="1"/>
          </p:cNvSpPr>
          <p:nvPr/>
        </p:nvSpPr>
        <p:spPr bwMode="auto">
          <a:xfrm>
            <a:off x="285720" y="6596414"/>
            <a:ext cx="871543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公司地址：</a:t>
            </a:r>
            <a:r>
              <a:rPr lang="zh-CN" altLang="en-US" sz="1100" dirty="0">
                <a:latin typeface="+mj-lt"/>
                <a:ea typeface="仿宋" pitchFamily="49" charset="-122"/>
              </a:rPr>
              <a:t>上海市创新西路</a:t>
            </a:r>
            <a:r>
              <a:rPr lang="en-US" altLang="zh-CN" sz="1100" dirty="0">
                <a:latin typeface="+mj-lt"/>
                <a:ea typeface="仿宋" pitchFamily="49" charset="-122"/>
              </a:rPr>
              <a:t>333</a:t>
            </a:r>
            <a:r>
              <a:rPr lang="zh-CN" altLang="en-US" sz="1100" dirty="0">
                <a:latin typeface="+mj-lt"/>
                <a:ea typeface="仿宋" pitchFamily="49" charset="-122"/>
              </a:rPr>
              <a:t>弄</a:t>
            </a:r>
            <a:r>
              <a:rPr lang="en-US" altLang="zh-CN" sz="1100" dirty="0">
                <a:latin typeface="+mj-lt"/>
                <a:ea typeface="仿宋" pitchFamily="49" charset="-122"/>
              </a:rPr>
              <a:t>46</a:t>
            </a:r>
            <a:r>
              <a:rPr lang="zh-CN" altLang="en-US" sz="1100" dirty="0">
                <a:latin typeface="+mj-lt"/>
                <a:ea typeface="仿宋" pitchFamily="49" charset="-122"/>
              </a:rPr>
              <a:t>号            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公司网址：</a:t>
            </a:r>
            <a:r>
              <a:rPr lang="en-US" sz="1100" dirty="0"/>
              <a:t>www.tangroom.com</a:t>
            </a:r>
            <a:r>
              <a:rPr lang="en-US" altLang="zh-CN" sz="1100" dirty="0">
                <a:latin typeface="仿宋" pitchFamily="49" charset="-122"/>
                <a:ea typeface="仿宋" pitchFamily="49" charset="-122"/>
              </a:rPr>
              <a:t>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咨询热线：</a:t>
            </a:r>
            <a:r>
              <a:rPr lang="en-US" altLang="zh-CN" sz="1100" dirty="0" smtClean="0">
                <a:latin typeface="+mj-lt"/>
                <a:ea typeface="仿宋" pitchFamily="49" charset="-122"/>
              </a:rPr>
              <a:t>400 6- 269 - 069</a:t>
            </a:r>
            <a:endParaRPr lang="zh-CN" altLang="en-US" sz="1100" dirty="0">
              <a:latin typeface="+mj-lt"/>
              <a:ea typeface="仿宋" pitchFamily="49" charset="-122"/>
            </a:endParaRPr>
          </a:p>
        </p:txBody>
      </p:sp>
      <p:pic>
        <p:nvPicPr>
          <p:cNvPr id="32" name="Picture 10" descr="F:\旧公司资料\唐巢\字体副本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44" y="214290"/>
            <a:ext cx="1657350" cy="46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C:\Users\Administrator\Desktop\图片2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43240" y="2500306"/>
            <a:ext cx="1574800" cy="471714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2714612" y="2857496"/>
            <a:ext cx="3428992" cy="928694"/>
          </a:xfrm>
          <a:prstGeom prst="rect">
            <a:avLst/>
          </a:prstGeom>
          <a:solidFill>
            <a:schemeClr val="tx1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357686" y="4000504"/>
            <a:ext cx="235745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zh-CN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微软雅黑" pitchFamily="34" charset="-122"/>
              </a:rPr>
              <a:t>——</a:t>
            </a:r>
            <a:r>
              <a:rPr lang="zh-CN" alt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微软雅黑" pitchFamily="34" charset="-122"/>
              </a:rPr>
              <a:t>周边配套。</a:t>
            </a:r>
            <a:endParaRPr lang="zh-CN" sz="2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43306" y="3071810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微软雅黑" pitchFamily="34" charset="-122"/>
              </a:rPr>
              <a:t>2</a:t>
            </a:r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微软雅黑" pitchFamily="34" charset="-122"/>
              </a:rPr>
              <a:t>、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4071934" y="3071810"/>
            <a:ext cx="20717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微软雅黑" pitchFamily="34" charset="-122"/>
              </a:rPr>
              <a:t>产品展示</a:t>
            </a:r>
            <a:endParaRPr lang="zh-CN" sz="2800" b="1" dirty="0">
              <a:solidFill>
                <a:schemeClr val="tx2">
                  <a:lumMod val="60000"/>
                  <a:lumOff val="40000"/>
                </a:schemeClr>
              </a:solidFill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C:\Users\Administrator\Desktop\图片2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8596" y="357166"/>
            <a:ext cx="1574800" cy="471714"/>
          </a:xfrm>
          <a:prstGeom prst="rect">
            <a:avLst/>
          </a:prstGeom>
          <a:noFill/>
        </p:spPr>
      </p:pic>
      <p:sp>
        <p:nvSpPr>
          <p:cNvPr id="22" name="矩形 21"/>
          <p:cNvSpPr/>
          <p:nvPr/>
        </p:nvSpPr>
        <p:spPr>
          <a:xfrm>
            <a:off x="-32" y="714356"/>
            <a:ext cx="3428992" cy="928694"/>
          </a:xfrm>
          <a:prstGeom prst="rect">
            <a:avLst/>
          </a:prstGeom>
          <a:solidFill>
            <a:schemeClr val="tx1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solidFill>
            <a:srgbClr val="FF99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9933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28992" y="857232"/>
            <a:ext cx="408316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cap="all" dirty="0" smtClean="0">
                <a:ln w="9000" cmpd="sng">
                  <a:noFill/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不断完善的社区和专享商业配套    </a:t>
            </a:r>
            <a:endParaRPr lang="zh-CN" altLang="en-US" sz="2000" b="1" cap="all" dirty="0">
              <a:ln w="9000" cmpd="sng">
                <a:noFill/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22"/>
          <p:cNvSpPr txBox="1">
            <a:spLocks noChangeArrowheads="1"/>
          </p:cNvSpPr>
          <p:nvPr/>
        </p:nvSpPr>
        <p:spPr bwMode="auto">
          <a:xfrm>
            <a:off x="285720" y="6596414"/>
            <a:ext cx="871543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公司地址：</a:t>
            </a:r>
            <a:r>
              <a:rPr lang="zh-CN" altLang="en-US" sz="1100" dirty="0">
                <a:latin typeface="+mj-lt"/>
                <a:ea typeface="仿宋" pitchFamily="49" charset="-122"/>
              </a:rPr>
              <a:t>上海市创新西路</a:t>
            </a:r>
            <a:r>
              <a:rPr lang="en-US" altLang="zh-CN" sz="1100" dirty="0">
                <a:latin typeface="+mj-lt"/>
                <a:ea typeface="仿宋" pitchFamily="49" charset="-122"/>
              </a:rPr>
              <a:t>333</a:t>
            </a:r>
            <a:r>
              <a:rPr lang="zh-CN" altLang="en-US" sz="1100" dirty="0">
                <a:latin typeface="+mj-lt"/>
                <a:ea typeface="仿宋" pitchFamily="49" charset="-122"/>
              </a:rPr>
              <a:t>弄</a:t>
            </a:r>
            <a:r>
              <a:rPr lang="en-US" altLang="zh-CN" sz="1100" dirty="0">
                <a:latin typeface="+mj-lt"/>
                <a:ea typeface="仿宋" pitchFamily="49" charset="-122"/>
              </a:rPr>
              <a:t>46</a:t>
            </a:r>
            <a:r>
              <a:rPr lang="zh-CN" altLang="en-US" sz="1100" dirty="0">
                <a:latin typeface="+mj-lt"/>
                <a:ea typeface="仿宋" pitchFamily="49" charset="-122"/>
              </a:rPr>
              <a:t>号            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公司网址：</a:t>
            </a:r>
            <a:r>
              <a:rPr lang="en-US" sz="1100" dirty="0"/>
              <a:t>www.tangroom.com</a:t>
            </a:r>
            <a:r>
              <a:rPr lang="en-US" altLang="zh-CN" sz="1100" dirty="0">
                <a:latin typeface="仿宋" pitchFamily="49" charset="-122"/>
                <a:ea typeface="仿宋" pitchFamily="49" charset="-122"/>
              </a:rPr>
              <a:t>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咨询热线：</a:t>
            </a:r>
            <a:r>
              <a:rPr lang="en-US" altLang="zh-CN" sz="1100" dirty="0" smtClean="0">
                <a:latin typeface="+mj-lt"/>
                <a:ea typeface="仿宋" pitchFamily="49" charset="-122"/>
              </a:rPr>
              <a:t>400 6- 269 - 069</a:t>
            </a:r>
            <a:endParaRPr lang="zh-CN" altLang="en-US" sz="1100" dirty="0">
              <a:latin typeface="+mj-lt"/>
              <a:ea typeface="仿宋" pitchFamily="49" charset="-122"/>
            </a:endParaRPr>
          </a:p>
        </p:txBody>
      </p:sp>
      <p:pic>
        <p:nvPicPr>
          <p:cNvPr id="19" name="Picture 10" descr="F:\旧公司资料\唐巢\字体副本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44" y="214290"/>
            <a:ext cx="1657350" cy="46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034" y="2071678"/>
            <a:ext cx="2164366" cy="1237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86050" y="2071678"/>
            <a:ext cx="2097024" cy="1232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00628" y="2071678"/>
            <a:ext cx="1843088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00298" y="3643314"/>
            <a:ext cx="1913858" cy="1251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71472" y="3643314"/>
            <a:ext cx="1695450" cy="126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85786" y="5214950"/>
            <a:ext cx="1906905" cy="1109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286116" y="5643578"/>
            <a:ext cx="22098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072198" y="5643578"/>
            <a:ext cx="25336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000892" y="2071678"/>
            <a:ext cx="1818227" cy="121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33"/>
          <p:cNvSpPr txBox="1">
            <a:spLocks noChangeArrowheads="1"/>
          </p:cNvSpPr>
          <p:nvPr/>
        </p:nvSpPr>
        <p:spPr bwMode="auto">
          <a:xfrm>
            <a:off x="1000100" y="3357562"/>
            <a:ext cx="103105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100" dirty="0" smtClean="0">
                <a:latin typeface="仿宋" pitchFamily="49" charset="-122"/>
                <a:ea typeface="仿宋" pitchFamily="49" charset="-122"/>
              </a:rPr>
              <a:t>佳唐休闲广场</a:t>
            </a:r>
            <a:endParaRPr lang="zh-CN" altLang="en-US" sz="11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1" name="TextBox 33"/>
          <p:cNvSpPr txBox="1">
            <a:spLocks noChangeArrowheads="1"/>
          </p:cNvSpPr>
          <p:nvPr/>
        </p:nvSpPr>
        <p:spPr bwMode="auto">
          <a:xfrm>
            <a:off x="3605140" y="3357562"/>
            <a:ext cx="46679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100" dirty="0" smtClean="0">
                <a:latin typeface="仿宋" pitchFamily="49" charset="-122"/>
                <a:ea typeface="仿宋" pitchFamily="49" charset="-122"/>
              </a:rPr>
              <a:t>零售</a:t>
            </a:r>
            <a:endParaRPr lang="zh-CN" altLang="en-US" sz="11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3" name="TextBox 33"/>
          <p:cNvSpPr txBox="1">
            <a:spLocks noChangeArrowheads="1"/>
          </p:cNvSpPr>
          <p:nvPr/>
        </p:nvSpPr>
        <p:spPr bwMode="auto">
          <a:xfrm>
            <a:off x="5605404" y="3357562"/>
            <a:ext cx="46679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100" dirty="0" smtClean="0">
                <a:latin typeface="仿宋" pitchFamily="49" charset="-122"/>
                <a:ea typeface="仿宋" pitchFamily="49" charset="-122"/>
              </a:rPr>
              <a:t>餐饮</a:t>
            </a:r>
            <a:endParaRPr lang="zh-CN" altLang="en-US" sz="11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4" name="TextBox 33"/>
          <p:cNvSpPr txBox="1">
            <a:spLocks noChangeArrowheads="1"/>
          </p:cNvSpPr>
          <p:nvPr/>
        </p:nvSpPr>
        <p:spPr bwMode="auto">
          <a:xfrm>
            <a:off x="7678917" y="3357562"/>
            <a:ext cx="60785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100" dirty="0" smtClean="0">
                <a:latin typeface="仿宋" pitchFamily="49" charset="-122"/>
                <a:ea typeface="仿宋" pitchFamily="49" charset="-122"/>
              </a:rPr>
              <a:t>舞蹈房</a:t>
            </a:r>
            <a:endParaRPr lang="zh-CN" altLang="en-US" sz="11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5" name="TextBox 33"/>
          <p:cNvSpPr txBox="1">
            <a:spLocks noChangeArrowheads="1"/>
          </p:cNvSpPr>
          <p:nvPr/>
        </p:nvSpPr>
        <p:spPr bwMode="auto">
          <a:xfrm>
            <a:off x="1106621" y="5000636"/>
            <a:ext cx="60785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100" dirty="0" smtClean="0">
                <a:latin typeface="仿宋" pitchFamily="49" charset="-122"/>
                <a:ea typeface="仿宋" pitchFamily="49" charset="-122"/>
              </a:rPr>
              <a:t>阅览室</a:t>
            </a:r>
            <a:endParaRPr lang="zh-CN" altLang="en-US" sz="11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6" name="TextBox 33"/>
          <p:cNvSpPr txBox="1">
            <a:spLocks noChangeArrowheads="1"/>
          </p:cNvSpPr>
          <p:nvPr/>
        </p:nvSpPr>
        <p:spPr bwMode="auto">
          <a:xfrm>
            <a:off x="3000364" y="5000636"/>
            <a:ext cx="60785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100" dirty="0" smtClean="0">
                <a:latin typeface="仿宋" pitchFamily="49" charset="-122"/>
                <a:ea typeface="仿宋" pitchFamily="49" charset="-122"/>
              </a:rPr>
              <a:t>桌球房</a:t>
            </a:r>
            <a:endParaRPr lang="zh-CN" altLang="en-US" sz="1100" dirty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4">
            <a:lum contrast="-20000"/>
          </a:blip>
          <a:srcRect/>
          <a:stretch>
            <a:fillRect/>
          </a:stretch>
        </p:blipFill>
        <p:spPr bwMode="auto">
          <a:xfrm>
            <a:off x="4643438" y="3643314"/>
            <a:ext cx="2428892" cy="1243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33"/>
          <p:cNvSpPr txBox="1">
            <a:spLocks noChangeArrowheads="1"/>
          </p:cNvSpPr>
          <p:nvPr/>
        </p:nvSpPr>
        <p:spPr bwMode="auto">
          <a:xfrm>
            <a:off x="5464339" y="5000636"/>
            <a:ext cx="46679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100" dirty="0" smtClean="0">
                <a:latin typeface="仿宋" pitchFamily="49" charset="-122"/>
                <a:ea typeface="仿宋" pitchFamily="49" charset="-122"/>
              </a:rPr>
              <a:t>学校</a:t>
            </a:r>
            <a:endParaRPr lang="zh-CN" altLang="en-US" sz="1100" dirty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286644" y="3643314"/>
            <a:ext cx="1402175" cy="124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TextBox 33"/>
          <p:cNvSpPr txBox="1">
            <a:spLocks noChangeArrowheads="1"/>
          </p:cNvSpPr>
          <p:nvPr/>
        </p:nvSpPr>
        <p:spPr bwMode="auto">
          <a:xfrm>
            <a:off x="7819982" y="5000636"/>
            <a:ext cx="46679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100" dirty="0" smtClean="0">
                <a:latin typeface="仿宋" pitchFamily="49" charset="-122"/>
                <a:ea typeface="仿宋" pitchFamily="49" charset="-122"/>
              </a:rPr>
              <a:t>医院</a:t>
            </a:r>
            <a:endParaRPr lang="zh-CN" altLang="en-US" sz="11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00430" y="1263835"/>
            <a:ext cx="256512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1300 ㎡</a:t>
            </a:r>
            <a:r>
              <a:rPr lang="zh-CN" altLang="en-US" sz="14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免费休闲会所等你来享</a:t>
            </a:r>
            <a:endParaRPr lang="zh-CN" altLang="en-US" sz="1400" b="1" cap="all" dirty="0">
              <a:ln w="9000" cmpd="sng">
                <a:solidFill>
                  <a:schemeClr val="tx1"/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1" name="Text Box 4"/>
          <p:cNvSpPr txBox="1">
            <a:spLocks noChangeArrowheads="1"/>
          </p:cNvSpPr>
          <p:nvPr/>
        </p:nvSpPr>
        <p:spPr bwMode="auto">
          <a:xfrm>
            <a:off x="1357290" y="928670"/>
            <a:ext cx="20717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微软雅黑" pitchFamily="34" charset="-122"/>
              </a:rPr>
              <a:t>    产品展示</a:t>
            </a:r>
            <a:endParaRPr lang="zh-CN" sz="2800" b="1" dirty="0">
              <a:solidFill>
                <a:schemeClr val="tx2">
                  <a:lumMod val="60000"/>
                  <a:lumOff val="40000"/>
                </a:schemeClr>
              </a:solidFill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solidFill>
            <a:srgbClr val="FF993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9933"/>
              </a:solidFill>
            </a:endParaRPr>
          </a:p>
        </p:txBody>
      </p:sp>
      <p:sp>
        <p:nvSpPr>
          <p:cNvPr id="34" name="TextBox 22"/>
          <p:cNvSpPr txBox="1">
            <a:spLocks noChangeArrowheads="1"/>
          </p:cNvSpPr>
          <p:nvPr/>
        </p:nvSpPr>
        <p:spPr bwMode="auto">
          <a:xfrm>
            <a:off x="285720" y="6596414"/>
            <a:ext cx="871543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公司地址：</a:t>
            </a:r>
            <a:r>
              <a:rPr lang="zh-CN" altLang="en-US" sz="1100" dirty="0">
                <a:latin typeface="+mj-lt"/>
                <a:ea typeface="仿宋" pitchFamily="49" charset="-122"/>
              </a:rPr>
              <a:t>上海市创新西路</a:t>
            </a:r>
            <a:r>
              <a:rPr lang="en-US" altLang="zh-CN" sz="1100" dirty="0">
                <a:latin typeface="+mj-lt"/>
                <a:ea typeface="仿宋" pitchFamily="49" charset="-122"/>
              </a:rPr>
              <a:t>333</a:t>
            </a:r>
            <a:r>
              <a:rPr lang="zh-CN" altLang="en-US" sz="1100" dirty="0">
                <a:latin typeface="+mj-lt"/>
                <a:ea typeface="仿宋" pitchFamily="49" charset="-122"/>
              </a:rPr>
              <a:t>弄</a:t>
            </a:r>
            <a:r>
              <a:rPr lang="en-US" altLang="zh-CN" sz="1100" dirty="0">
                <a:latin typeface="+mj-lt"/>
                <a:ea typeface="仿宋" pitchFamily="49" charset="-122"/>
              </a:rPr>
              <a:t>46</a:t>
            </a:r>
            <a:r>
              <a:rPr lang="zh-CN" altLang="en-US" sz="1100" dirty="0">
                <a:latin typeface="+mj-lt"/>
                <a:ea typeface="仿宋" pitchFamily="49" charset="-122"/>
              </a:rPr>
              <a:t>号            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公司网址：</a:t>
            </a:r>
            <a:r>
              <a:rPr lang="en-US" sz="1100" dirty="0"/>
              <a:t>www.tangroom.com</a:t>
            </a:r>
            <a:r>
              <a:rPr lang="en-US" altLang="zh-CN" sz="1100" dirty="0">
                <a:latin typeface="仿宋" pitchFamily="49" charset="-122"/>
                <a:ea typeface="仿宋" pitchFamily="49" charset="-122"/>
              </a:rPr>
              <a:t>                   </a:t>
            </a:r>
            <a:r>
              <a:rPr lang="zh-CN" altLang="en-US" sz="1100" dirty="0">
                <a:latin typeface="仿宋" pitchFamily="49" charset="-122"/>
                <a:ea typeface="仿宋" pitchFamily="49" charset="-122"/>
              </a:rPr>
              <a:t>咨询热线：</a:t>
            </a:r>
            <a:r>
              <a:rPr lang="en-US" altLang="zh-CN" sz="1100" dirty="0" smtClean="0">
                <a:latin typeface="+mj-lt"/>
                <a:ea typeface="仿宋" pitchFamily="49" charset="-122"/>
              </a:rPr>
              <a:t>400 6- 269 - 069</a:t>
            </a:r>
            <a:endParaRPr lang="zh-CN" altLang="en-US" sz="1100" dirty="0">
              <a:latin typeface="+mj-lt"/>
              <a:ea typeface="仿宋" pitchFamily="49" charset="-122"/>
            </a:endParaRPr>
          </a:p>
        </p:txBody>
      </p:sp>
      <p:pic>
        <p:nvPicPr>
          <p:cNvPr id="32" name="Picture 10" descr="F:\旧公司资料\唐巢\字体副本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44" y="214290"/>
            <a:ext cx="1657350" cy="46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C:\Users\Administrator\Desktop\图片2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43240" y="2500306"/>
            <a:ext cx="1574800" cy="471714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2714612" y="2857496"/>
            <a:ext cx="3428992" cy="928694"/>
          </a:xfrm>
          <a:prstGeom prst="rect">
            <a:avLst/>
          </a:prstGeom>
          <a:solidFill>
            <a:schemeClr val="tx1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5143504" y="4000504"/>
            <a:ext cx="157163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zh-CN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微软雅黑" pitchFamily="34" charset="-122"/>
              </a:rPr>
              <a:t>——</a:t>
            </a:r>
            <a:r>
              <a:rPr lang="zh-CN" alt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微软雅黑" pitchFamily="34" charset="-122"/>
              </a:rPr>
              <a:t>户型。</a:t>
            </a:r>
            <a:endParaRPr lang="zh-CN" sz="2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43306" y="3071810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微软雅黑" pitchFamily="34" charset="-122"/>
              </a:rPr>
              <a:t>2</a:t>
            </a:r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微软雅黑" pitchFamily="34" charset="-122"/>
              </a:rPr>
              <a:t>、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4071934" y="3071810"/>
            <a:ext cx="20717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微软雅黑" pitchFamily="34" charset="-122"/>
              </a:rPr>
              <a:t>产品展示</a:t>
            </a:r>
            <a:endParaRPr lang="zh-CN" sz="2800" b="1" dirty="0">
              <a:solidFill>
                <a:schemeClr val="tx2">
                  <a:lumMod val="60000"/>
                  <a:lumOff val="40000"/>
                </a:schemeClr>
              </a:solidFill>
              <a:ea typeface="微软雅黑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1968</TotalTime>
  <Words>1744</Words>
  <Application>Microsoft Office PowerPoint</Application>
  <PresentationFormat>全屏显示(4:3)</PresentationFormat>
  <Paragraphs>221</Paragraphs>
  <Slides>28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</vt:vector>
  </TitlesOfParts>
  <Company>微软中国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简介</dc:title>
  <dc:creator>DADI</dc:creator>
  <cp:lastModifiedBy>11</cp:lastModifiedBy>
  <cp:revision>189</cp:revision>
  <dcterms:created xsi:type="dcterms:W3CDTF">2014-08-09T14:26:38Z</dcterms:created>
  <dcterms:modified xsi:type="dcterms:W3CDTF">2014-12-15T08:31:50Z</dcterms:modified>
</cp:coreProperties>
</file>